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12"/>
  </p:notesMasterIdLst>
  <p:handoutMasterIdLst>
    <p:handoutMasterId r:id="rId113"/>
  </p:handoutMasterIdLst>
  <p:sldIdLst>
    <p:sldId id="330" r:id="rId3"/>
    <p:sldId id="331" r:id="rId4"/>
    <p:sldId id="332" r:id="rId5"/>
    <p:sldId id="600" r:id="rId6"/>
    <p:sldId id="333" r:id="rId7"/>
    <p:sldId id="334" r:id="rId8"/>
    <p:sldId id="335" r:id="rId9"/>
    <p:sldId id="601" r:id="rId10"/>
    <p:sldId id="597" r:id="rId11"/>
    <p:sldId id="598" r:id="rId12"/>
    <p:sldId id="599" r:id="rId13"/>
    <p:sldId id="602" r:id="rId14"/>
    <p:sldId id="477" r:id="rId15"/>
    <p:sldId id="606" r:id="rId16"/>
    <p:sldId id="452" r:id="rId17"/>
    <p:sldId id="454" r:id="rId18"/>
    <p:sldId id="455" r:id="rId19"/>
    <p:sldId id="478" r:id="rId20"/>
    <p:sldId id="456" r:id="rId21"/>
    <p:sldId id="479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593" r:id="rId34"/>
    <p:sldId id="594" r:id="rId35"/>
    <p:sldId id="595" r:id="rId36"/>
    <p:sldId id="603" r:id="rId37"/>
    <p:sldId id="498" r:id="rId38"/>
    <p:sldId id="499" r:id="rId39"/>
    <p:sldId id="500" r:id="rId40"/>
    <p:sldId id="501" r:id="rId41"/>
    <p:sldId id="502" r:id="rId42"/>
    <p:sldId id="497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469" r:id="rId51"/>
    <p:sldId id="510" r:id="rId52"/>
    <p:sldId id="511" r:id="rId53"/>
    <p:sldId id="468" r:id="rId54"/>
    <p:sldId id="470" r:id="rId55"/>
    <p:sldId id="450" r:id="rId56"/>
    <p:sldId id="451" r:id="rId57"/>
    <p:sldId id="448" r:id="rId58"/>
    <p:sldId id="473" r:id="rId59"/>
    <p:sldId id="474" r:id="rId60"/>
    <p:sldId id="475" r:id="rId61"/>
    <p:sldId id="476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531" r:id="rId82"/>
    <p:sldId id="532" r:id="rId83"/>
    <p:sldId id="533" r:id="rId84"/>
    <p:sldId id="534" r:id="rId85"/>
    <p:sldId id="535" r:id="rId86"/>
    <p:sldId id="536" r:id="rId87"/>
    <p:sldId id="537" r:id="rId88"/>
    <p:sldId id="538" r:id="rId89"/>
    <p:sldId id="539" r:id="rId90"/>
    <p:sldId id="604" r:id="rId91"/>
    <p:sldId id="575" r:id="rId92"/>
    <p:sldId id="576" r:id="rId93"/>
    <p:sldId id="577" r:id="rId94"/>
    <p:sldId id="578" r:id="rId95"/>
    <p:sldId id="579" r:id="rId96"/>
    <p:sldId id="580" r:id="rId97"/>
    <p:sldId id="581" r:id="rId98"/>
    <p:sldId id="596" r:id="rId99"/>
    <p:sldId id="605" r:id="rId100"/>
    <p:sldId id="582" r:id="rId101"/>
    <p:sldId id="583" r:id="rId102"/>
    <p:sldId id="584" r:id="rId103"/>
    <p:sldId id="585" r:id="rId104"/>
    <p:sldId id="586" r:id="rId105"/>
    <p:sldId id="587" r:id="rId106"/>
    <p:sldId id="588" r:id="rId107"/>
    <p:sldId id="589" r:id="rId108"/>
    <p:sldId id="590" r:id="rId109"/>
    <p:sldId id="591" r:id="rId110"/>
    <p:sldId id="592" r:id="rId1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64" autoAdjust="0"/>
  </p:normalViewPr>
  <p:slideViewPr>
    <p:cSldViewPr>
      <p:cViewPr varScale="1">
        <p:scale>
          <a:sx n="115" d="100"/>
          <a:sy n="115" d="100"/>
        </p:scale>
        <p:origin x="173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9144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charset="0"/>
              </a:defRPr>
            </a:lvl1pPr>
          </a:lstStyle>
          <a:p>
            <a:fld id="{A824896F-7755-466F-8C35-EAFD8CA4351D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8359"/>
            <a:ext cx="4572000" cy="99964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0C56374-977E-4424-935F-A12D278A28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6215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1143000"/>
            <a:ext cx="21907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219200"/>
            <a:ext cx="6419850" cy="4876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03A2306-EA26-4CD1-AF4E-2B0594819D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2209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6781800" cy="990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3962400" cy="43434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447800"/>
            <a:ext cx="3962400" cy="20955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695700"/>
            <a:ext cx="3962400" cy="20955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800600" y="6248400"/>
            <a:ext cx="1447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477000" y="6248400"/>
            <a:ext cx="2514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© NTUST CSIE 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53400" y="5715000"/>
            <a:ext cx="838200" cy="457200"/>
          </a:xfrm>
        </p:spPr>
        <p:txBody>
          <a:bodyPr/>
          <a:lstStyle>
            <a:lvl1pPr>
              <a:defRPr/>
            </a:lvl1pPr>
          </a:lstStyle>
          <a:p>
            <a:fld id="{DC4686AB-5628-406F-B0FF-FB2618E105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016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848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45CE18-FEDB-42B8-B312-8B3BA77B227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4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36F8B2E-FEF9-4C06-A6EA-B5CD37F657F7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3906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343400" cy="4876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038600" cy="4953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9E9954-B703-4A44-A9C2-064BB611DF7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650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01000" cy="104517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08AB69-F4F1-4209-9B61-7037FCEB2A2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01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EAAFB4-FDB7-4E54-B52B-447C3A70074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749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20D672-B12B-4FAA-A631-9CA5B5C5813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381000" y="1143000"/>
            <a:ext cx="8686800" cy="74613"/>
          </a:xfrm>
          <a:prstGeom prst="rect">
            <a:avLst/>
          </a:prstGeom>
          <a:gradFill rotWithShape="0">
            <a:gsLst>
              <a:gs pos="0">
                <a:srgbClr val="DF140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776107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F5E704-AC6B-47FB-BDE9-3FAF54BE9D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098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C060965-0726-4D60-93AC-F14691D533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071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807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381000" y="1107280"/>
            <a:ext cx="8686800" cy="74613"/>
          </a:xfrm>
          <a:prstGeom prst="rect">
            <a:avLst/>
          </a:prstGeom>
          <a:gradFill rotWithShape="0">
            <a:gsLst>
              <a:gs pos="0">
                <a:srgbClr val="DF140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r>
              <a:rPr lang="en-US" altLang="zh-TW"/>
              <a:t>10/04/2010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</p:spPr>
        <p:txBody>
          <a:bodyPr/>
          <a:lstStyle>
            <a:lvl1pPr algn="r">
              <a:defRPr lang="en-US" sz="1200" b="1" smtClean="0"/>
            </a:lvl1pPr>
          </a:lstStyle>
          <a:p>
            <a:r>
              <a:rPr lang="en-US"/>
              <a:t>© NTUST CSIE 2011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algn="r">
              <a:defRPr b="1">
                <a:latin typeface="Arial" charset="0"/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8359"/>
            <a:ext cx="4572000" cy="9996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ransition>
    <p:fade thruBlk="1"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5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19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46.e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ZurRt0TidI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Last Note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Dithering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Threshold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Brightness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err="1">
                <a:ea typeface="新細明體" pitchFamily="18" charset="-120"/>
              </a:rPr>
              <a:t>Thresholding</a:t>
            </a:r>
            <a:endParaRPr lang="en-US" altLang="zh-TW" sz="2000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Pattern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Diffusion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Color</a:t>
            </a:r>
            <a:r>
              <a:rPr lang="zh-TW" altLang="en-US" sz="2000" dirty="0">
                <a:ea typeface="新細明體" pitchFamily="18" charset="-120"/>
              </a:rPr>
              <a:t> </a:t>
            </a:r>
            <a:r>
              <a:rPr lang="en-US" altLang="zh-TW" sz="2000" dirty="0">
                <a:ea typeface="新細明體" pitchFamily="18" charset="-120"/>
              </a:rPr>
              <a:t>dithering</a:t>
            </a:r>
          </a:p>
        </p:txBody>
      </p:sp>
    </p:spTree>
    <p:extLst>
      <p:ext uri="{BB962C8B-B14F-4D97-AF65-F5344CB8AC3E}">
        <p14:creationId xmlns:p14="http://schemas.microsoft.com/office/powerpoint/2010/main" val="3205908000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Dithering – Pattern-based</a:t>
            </a:r>
          </a:p>
        </p:txBody>
      </p:sp>
      <p:pic>
        <p:nvPicPr>
          <p:cNvPr id="3" name="Picture 4" descr="wiz-gray">
            <a:extLst>
              <a:ext uri="{FF2B5EF4-FFF2-40B4-BE49-F238E27FC236}">
                <a16:creationId xmlns:a16="http://schemas.microsoft.com/office/drawing/2014/main" id="{F7AB48C4-49B7-48F4-9F03-BBEC5B311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24429"/>
            <a:ext cx="4140200" cy="324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wiz-dither-pattern">
            <a:extLst>
              <a:ext uri="{FF2B5EF4-FFF2-40B4-BE49-F238E27FC236}">
                <a16:creationId xmlns:a16="http://schemas.microsoft.com/office/drawing/2014/main" id="{7FAC5DC9-9A00-4CFB-BC12-2735D212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99" y="1327341"/>
            <a:ext cx="4140201" cy="323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593341"/>
      </p:ext>
    </p:extLst>
  </p:cSld>
  <p:clrMapOvr>
    <a:masterClrMapping/>
  </p:clrMapOvr>
  <p:transition>
    <p:fade thruBlk="1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Algorithm 1</a:t>
            </a:r>
          </a:p>
        </p:txBody>
      </p:sp>
      <p:sp>
        <p:nvSpPr>
          <p:cNvPr id="718851" name="Rectangle 3"/>
          <p:cNvSpPr>
            <a:spLocks noChangeArrowheads="1"/>
          </p:cNvSpPr>
          <p:nvPr/>
        </p:nvSpPr>
        <p:spPr bwMode="auto">
          <a:xfrm>
            <a:off x="304800" y="1211282"/>
            <a:ext cx="8610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function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paint(sourceImage,</a:t>
            </a:r>
            <a:r>
              <a:rPr lang="en-US" altLang="zh-TW" b="1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 i="1" baseline="-25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... </a:t>
            </a:r>
            <a:r>
              <a:rPr lang="en-US" altLang="zh-TW" b="1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 i="1" baseline="-25000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 // </a:t>
            </a:r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take source and several brush sizes</a:t>
            </a:r>
          </a:p>
          <a:p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{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canvas := a new constant color image</a:t>
            </a:r>
          </a:p>
          <a:p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// paint the canvas with decreasing sized brushes</a:t>
            </a:r>
          </a:p>
          <a:p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for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each brush radius </a:t>
            </a:r>
            <a:r>
              <a:rPr lang="en-US" altLang="zh-TW" b="1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 i="1" baseline="-25000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, from largest to smallest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{</a:t>
            </a:r>
          </a:p>
          <a:p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// Apply Gaussian smoothing with a filter of size </a:t>
            </a:r>
            <a:r>
              <a:rPr lang="en-US" altLang="zh-TW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const</a:t>
            </a:r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* radius</a:t>
            </a:r>
          </a:p>
          <a:p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// Brush is intended to catch features at this scale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</a:t>
            </a:r>
            <a:r>
              <a:rPr lang="en-US" altLang="zh-TW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referenceImage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= </a:t>
            </a:r>
            <a:r>
              <a:rPr lang="en-US" altLang="zh-TW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sourceImage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*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G</a:t>
            </a:r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</a:t>
            </a:r>
            <a:r>
              <a:rPr lang="en-US" altLang="zh-TW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</a:t>
            </a:r>
            <a:r>
              <a:rPr lang="en-US" altLang="zh-TW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b="1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 i="1" baseline="-25000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</a:t>
            </a:r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</a:t>
            </a:r>
          </a:p>
          <a:p>
            <a:r>
              <a:rPr lang="en-US" altLang="zh-TW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// Paint a layer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</a:t>
            </a:r>
            <a:r>
              <a:rPr lang="en-US" altLang="zh-TW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paintLayer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(canvas, </a:t>
            </a:r>
            <a:r>
              <a:rPr lang="en-US" altLang="zh-TW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referenceImage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, </a:t>
            </a:r>
            <a:r>
              <a:rPr lang="en-US" altLang="zh-TW" b="1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 i="1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}</a:t>
            </a:r>
          </a:p>
          <a:p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return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canvas</a:t>
            </a:r>
          </a:p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763018"/>
      </p:ext>
    </p:extLst>
  </p:cSld>
  <p:clrMapOvr>
    <a:masterClrMapping/>
  </p:clrMapOvr>
  <p:transition>
    <p:fade thruBlk="1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Algorithm 2</a:t>
            </a:r>
          </a:p>
        </p:txBody>
      </p:sp>
      <p:sp>
        <p:nvSpPr>
          <p:cNvPr id="719875" name="Rectangle 3"/>
          <p:cNvSpPr>
            <a:spLocks noChangeArrowheads="1"/>
          </p:cNvSpPr>
          <p:nvPr/>
        </p:nvSpPr>
        <p:spPr bwMode="auto">
          <a:xfrm>
            <a:off x="381000" y="1162050"/>
            <a:ext cx="83058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procedure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paintLayer(canvas,referenceImage, R) // 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Add a layer of strokes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{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S := a new set of strokes, initially empty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D := difference(canvas,referenceImage) //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euclidean distance at every pixel</a:t>
            </a:r>
          </a:p>
          <a:p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for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x=0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to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imageWidth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stepsize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grid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// 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step in size that depends on brush radius</a:t>
            </a:r>
            <a:endParaRPr lang="en-US" altLang="zh-TW" sz="1600" b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for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y=0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to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imageHeight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stepsize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grid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{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                  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// sum the error near (x,y)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M := the region 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(x-grid/2..x+grid/2, y-grid/2..y+grid/2)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areaError := sum(D</a:t>
            </a:r>
            <a:r>
              <a:rPr lang="en-US" altLang="zh-TW" sz="16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i,j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for i,j in M) / grid</a:t>
            </a:r>
            <a:r>
              <a:rPr lang="en-US" altLang="zh-TW" sz="1600" baseline="30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</a:p>
          <a:p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if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(areaError &gt; </a:t>
            </a:r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 </a:t>
            </a:r>
            <a:r>
              <a:rPr lang="en-US" altLang="zh-TW" sz="1600" b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then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{</a:t>
            </a:r>
          </a:p>
          <a:p>
            <a:r>
              <a:rPr lang="en-US" altLang="zh-TW" sz="16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	// find the largest error point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	(x1,y1) := max D</a:t>
            </a:r>
            <a:r>
              <a:rPr lang="en-US" altLang="zh-TW" sz="20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i,j</a:t>
            </a: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 M </a:t>
            </a:r>
            <a:endParaRPr lang="en-US" altLang="zh-TW" sz="1600" baseline="-25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	s :=makeStroke(R,x1,y1,referenceImage)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	add s to S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	}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	}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paint all strokes in S on the canvas, in random order</a:t>
            </a:r>
          </a:p>
          <a:p>
            <a:r>
              <a:rPr lang="en-US" altLang="zh-TW" sz="16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2713301"/>
      </p:ext>
    </p:extLst>
  </p:cSld>
  <p:clrMapOvr>
    <a:masterClrMapping/>
  </p:clrMapOvr>
  <p:transition>
    <p:fade thruBlk="1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Results</a:t>
            </a:r>
          </a:p>
        </p:txBody>
      </p:sp>
      <p:pic>
        <p:nvPicPr>
          <p:cNvPr id="720899" name="Picture 3" descr="painterly-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371600"/>
            <a:ext cx="281940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00" name="Picture 4" descr="painterly-brush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1371600"/>
            <a:ext cx="281940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01" name="Picture 5" descr="painterly-brush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886200"/>
            <a:ext cx="281940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02" name="Picture 6" descr="painterly-brush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886200"/>
            <a:ext cx="2819400" cy="1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2085975" y="3048000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Original</a:t>
            </a:r>
          </a:p>
        </p:txBody>
      </p:sp>
      <p:sp>
        <p:nvSpPr>
          <p:cNvPr id="720904" name="Text Box 8"/>
          <p:cNvSpPr txBox="1">
            <a:spLocks noChangeArrowheads="1"/>
          </p:cNvSpPr>
          <p:nvPr/>
        </p:nvSpPr>
        <p:spPr bwMode="auto">
          <a:xfrm>
            <a:off x="5667375" y="3048000"/>
            <a:ext cx="186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Biggest brush</a:t>
            </a:r>
          </a:p>
        </p:txBody>
      </p:sp>
      <p:sp>
        <p:nvSpPr>
          <p:cNvPr id="720905" name="Text Box 9"/>
          <p:cNvSpPr txBox="1">
            <a:spLocks noChangeArrowheads="1"/>
          </p:cNvSpPr>
          <p:nvPr/>
        </p:nvSpPr>
        <p:spPr bwMode="auto">
          <a:xfrm>
            <a:off x="1446213" y="5562600"/>
            <a:ext cx="2773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Medium brush added</a:t>
            </a:r>
          </a:p>
        </p:txBody>
      </p:sp>
      <p:sp>
        <p:nvSpPr>
          <p:cNvPr id="720906" name="Text Box 10"/>
          <p:cNvSpPr txBox="1">
            <a:spLocks noChangeArrowheads="1"/>
          </p:cNvSpPr>
          <p:nvPr/>
        </p:nvSpPr>
        <p:spPr bwMode="auto">
          <a:xfrm>
            <a:off x="5362575" y="5562600"/>
            <a:ext cx="248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Finest brush added</a:t>
            </a:r>
          </a:p>
        </p:txBody>
      </p:sp>
    </p:spTree>
    <p:extLst>
      <p:ext uri="{BB962C8B-B14F-4D97-AF65-F5344CB8AC3E}">
        <p14:creationId xmlns:p14="http://schemas.microsoft.com/office/powerpoint/2010/main" val="3563177154"/>
      </p:ext>
    </p:extLst>
  </p:cSld>
  <p:clrMapOvr>
    <a:masterClrMapping/>
  </p:clrMapOvr>
  <p:transition>
    <p:fade thruBlk="1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>
                <a:ea typeface="新細明體" pitchFamily="18" charset="-120"/>
              </a:rPr>
              <a:t>Painting Illustrations (One Layer)</a:t>
            </a:r>
          </a:p>
        </p:txBody>
      </p:sp>
      <p:graphicFrame>
        <p:nvGraphicFramePr>
          <p:cNvPr id="809995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77788" y="2141538"/>
          <a:ext cx="2817812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86965" imgH="2026920" progId="Visio.Drawing.11">
                  <p:embed/>
                </p:oleObj>
              </mc:Choice>
              <mc:Fallback>
                <p:oleObj name="Visio" r:id="rId2" imgW="2386965" imgH="2026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2141538"/>
                        <a:ext cx="2817812" cy="239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997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124200" y="2138363"/>
          <a:ext cx="2830513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386965" imgH="2026920" progId="Visio.Drawing.11">
                  <p:embed/>
                </p:oleObj>
              </mc:Choice>
              <mc:Fallback>
                <p:oleObj name="Visio" r:id="rId4" imgW="2386965" imgH="2026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8363"/>
                        <a:ext cx="2830513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999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248400" y="2141538"/>
          <a:ext cx="2814638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86965" imgH="2026920" progId="Visio.Drawing.11">
                  <p:embed/>
                </p:oleObj>
              </mc:Choice>
              <mc:Fallback>
                <p:oleObj name="Visio" r:id="rId6" imgW="2386965" imgH="2026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141538"/>
                        <a:ext cx="2814638" cy="239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0001" name="Rectangle 17"/>
          <p:cNvSpPr>
            <a:spLocks noChangeArrowheads="1"/>
          </p:cNvSpPr>
          <p:nvPr/>
        </p:nvSpPr>
        <p:spPr bwMode="auto">
          <a:xfrm>
            <a:off x="381000" y="1371600"/>
            <a:ext cx="5617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movement of averaging computation</a:t>
            </a:r>
            <a:endParaRPr lang="zh-TW" altLang="en-US" sz="2400">
              <a:solidFill>
                <a:schemeClr val="tx2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49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>
                <a:ea typeface="新細明體" pitchFamily="18" charset="-120"/>
              </a:rPr>
              <a:t>Painting Illustrations (One Layer)</a:t>
            </a:r>
          </a:p>
        </p:txBody>
      </p:sp>
      <p:graphicFrame>
        <p:nvGraphicFramePr>
          <p:cNvPr id="814089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209800" y="1905000"/>
          <a:ext cx="4648200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86965" imgH="2026920" progId="Visio.Drawing.11">
                  <p:embed/>
                </p:oleObj>
              </mc:Choice>
              <mc:Fallback>
                <p:oleObj name="Visio" r:id="rId2" imgW="2386965" imgH="2026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05000"/>
                        <a:ext cx="4648200" cy="394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4091" name="Rectangle 11"/>
          <p:cNvSpPr>
            <a:spLocks noChangeArrowheads="1"/>
          </p:cNvSpPr>
          <p:nvPr/>
        </p:nvSpPr>
        <p:spPr bwMode="auto">
          <a:xfrm>
            <a:off x="457200" y="1219200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Randomize the averaging window position</a:t>
            </a:r>
            <a:endParaRPr lang="zh-TW" altLang="en-US" sz="2400">
              <a:solidFill>
                <a:schemeClr val="tx2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49376"/>
      </p:ext>
    </p:extLst>
  </p:cSld>
  <p:clrMapOvr>
    <a:masterClrMapping/>
  </p:clrMapOvr>
  <p:transition>
    <p:fade thruBlk="1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>
                <a:ea typeface="新細明體" pitchFamily="18" charset="-120"/>
              </a:rPr>
              <a:t>Painting Illustrations (One Layer)</a:t>
            </a:r>
          </a:p>
        </p:txBody>
      </p:sp>
      <p:graphicFrame>
        <p:nvGraphicFramePr>
          <p:cNvPr id="816134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762000" y="1981200"/>
          <a:ext cx="3246438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30983" imgH="2153031" progId="Visio.Drawing.11">
                  <p:embed/>
                </p:oleObj>
              </mc:Choice>
              <mc:Fallback>
                <p:oleObj name="Visio" r:id="rId2" imgW="2530983" imgH="21530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81200"/>
                        <a:ext cx="3246438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685800" y="1219200"/>
            <a:ext cx="632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Randomize the order</a:t>
            </a:r>
            <a:endParaRPr lang="zh-TW" altLang="en-US" sz="2400" dirty="0">
              <a:solidFill>
                <a:schemeClr val="tx2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81613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4724400" y="1981200"/>
          <a:ext cx="32766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30983" imgH="2153031" progId="Visio.Drawing.11">
                  <p:embed/>
                </p:oleObj>
              </mc:Choice>
              <mc:Fallback>
                <p:oleObj name="Visio" r:id="rId4" imgW="2530983" imgH="21530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0"/>
                        <a:ext cx="3276600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138" name="Rectangle 10"/>
          <p:cNvSpPr>
            <a:spLocks noChangeArrowheads="1"/>
          </p:cNvSpPr>
          <p:nvPr/>
        </p:nvSpPr>
        <p:spPr bwMode="auto">
          <a:xfrm>
            <a:off x="914400" y="47244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  <a:ea typeface="新細明體" pitchFamily="18" charset="-120"/>
              </a:rPr>
              <a:t>Zig-zag order</a:t>
            </a:r>
            <a:endParaRPr lang="zh-TW" altLang="en-US" b="1">
              <a:solidFill>
                <a:schemeClr val="tx2"/>
              </a:solidFill>
              <a:ea typeface="新細明體" pitchFamily="18" charset="-120"/>
            </a:endParaRPr>
          </a:p>
        </p:txBody>
      </p:sp>
      <p:sp>
        <p:nvSpPr>
          <p:cNvPr id="816139" name="Rectangle 11"/>
          <p:cNvSpPr>
            <a:spLocks noChangeArrowheads="1"/>
          </p:cNvSpPr>
          <p:nvPr/>
        </p:nvSpPr>
        <p:spPr bwMode="auto">
          <a:xfrm>
            <a:off x="5029200" y="48006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  <a:ea typeface="新細明體" pitchFamily="18" charset="-120"/>
              </a:rPr>
              <a:t>Random order</a:t>
            </a:r>
            <a:endParaRPr lang="zh-TW" altLang="en-US" b="1">
              <a:solidFill>
                <a:schemeClr val="tx2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4310999"/>
      </p:ext>
    </p:extLst>
  </p:cSld>
  <p:clrMapOvr>
    <a:masterClrMapping/>
  </p:clrMapOvr>
  <p:transition>
    <p:fade thruBlk="1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>
                <a:ea typeface="新細明體" pitchFamily="18" charset="-120"/>
              </a:rPr>
              <a:t>Painting Illustrations (One Layer)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609600" y="1219200"/>
            <a:ext cx="8077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Other randomized techniques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Randomize the picking color</a:t>
            </a:r>
          </a:p>
        </p:txBody>
      </p:sp>
    </p:spTree>
    <p:extLst>
      <p:ext uri="{BB962C8B-B14F-4D97-AF65-F5344CB8AC3E}">
        <p14:creationId xmlns:p14="http://schemas.microsoft.com/office/powerpoint/2010/main" val="4036440376"/>
      </p:ext>
    </p:extLst>
  </p:cSld>
  <p:clrMapOvr>
    <a:masterClrMapping/>
  </p:clrMapOvr>
  <p:transition>
    <p:fade thruBlk="1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Point Style</a:t>
            </a:r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Uses round brushes</a:t>
            </a:r>
          </a:p>
          <a:p>
            <a:r>
              <a:rPr lang="en-US" altLang="zh-TW">
                <a:ea typeface="新細明體" pitchFamily="18" charset="-120"/>
              </a:rPr>
              <a:t>We provide a routine to “paint” round brush strokes into an image for the project</a:t>
            </a:r>
          </a:p>
        </p:txBody>
      </p:sp>
      <p:pic>
        <p:nvPicPr>
          <p:cNvPr id="721924" name="Picture 4" descr="painterly-pointi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4724400" cy="31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78700"/>
      </p:ext>
    </p:extLst>
  </p:cSld>
  <p:clrMapOvr>
    <a:masterClrMapping/>
  </p:clrMapOvr>
  <p:transition>
    <p:fade thruBlk="1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Project 1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Due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and demo at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Oct. 13.</a:t>
            </a:r>
          </a:p>
          <a:p>
            <a:pPr eaLnBrk="1" hangingPunct="1"/>
            <a:r>
              <a:rPr lang="en-US" altLang="zh-TW" sz="2400" dirty="0">
                <a:ea typeface="新細明體" pitchFamily="18" charset="-120"/>
              </a:rPr>
              <a:t>Implement a basic image editing program – Photoshop lite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The web site is long and detailed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Look for hints and notes on implementation on the web site</a:t>
            </a:r>
          </a:p>
          <a:p>
            <a:pPr eaLnBrk="1" hangingPunct="1"/>
            <a:r>
              <a:rPr lang="en-US" altLang="zh-TW" sz="2400" b="1" dirty="0">
                <a:ea typeface="新細明體" pitchFamily="18" charset="-120"/>
              </a:rPr>
              <a:t>Start early: </a:t>
            </a:r>
            <a:r>
              <a:rPr lang="en-US" altLang="zh-TW" sz="2400" dirty="0">
                <a:ea typeface="新細明體" pitchFamily="18" charset="-120"/>
              </a:rPr>
              <a:t>you have enough information to implement several operations already</a:t>
            </a:r>
          </a:p>
          <a:p>
            <a:pPr eaLnBrk="1" hangingPunct="1"/>
            <a:r>
              <a:rPr lang="en-US" altLang="zh-TW" sz="2400" dirty="0">
                <a:ea typeface="新細明體" pitchFamily="18" charset="-120"/>
              </a:rPr>
              <a:t>Keep an eye out for hints and clarifications on the class mailing list</a:t>
            </a:r>
            <a:endParaRPr lang="en-US" altLang="zh-TW" sz="2400" b="1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9645764"/>
      </p:ext>
    </p:extLst>
  </p:cSld>
  <p:clrMapOvr>
    <a:masterClrMapping/>
  </p:clrMapOvr>
  <p:transition>
    <p:fade thruBlk="1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Project 1 Grading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Read very carefully the requirements for grading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You have to do the demo to show us your work at Oct. 13.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We will not tolerate programs that don’t compile or run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The aim is to implement 100 points worth of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Different options have different point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Some options are harder than others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The value of some options depends on whether you do other, similar options</a:t>
            </a:r>
          </a:p>
        </p:txBody>
      </p:sp>
    </p:spTree>
    <p:extLst>
      <p:ext uri="{BB962C8B-B14F-4D97-AF65-F5344CB8AC3E}">
        <p14:creationId xmlns:p14="http://schemas.microsoft.com/office/powerpoint/2010/main" val="115649424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Dithering – Cluster</a:t>
            </a:r>
          </a:p>
        </p:txBody>
      </p:sp>
      <p:pic>
        <p:nvPicPr>
          <p:cNvPr id="3" name="Picture 4" descr="wiz-dither-cluster">
            <a:extLst>
              <a:ext uri="{FF2B5EF4-FFF2-40B4-BE49-F238E27FC236}">
                <a16:creationId xmlns:a16="http://schemas.microsoft.com/office/drawing/2014/main" id="{A7CFD76C-7253-4B16-82F8-FFE146B3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41402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wiz-gray">
            <a:extLst>
              <a:ext uri="{FF2B5EF4-FFF2-40B4-BE49-F238E27FC236}">
                <a16:creationId xmlns:a16="http://schemas.microsoft.com/office/drawing/2014/main" id="{DE37FE9A-44D1-4526-A4BA-D7FA3407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24429"/>
            <a:ext cx="4140200" cy="324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3052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Definition of neighborhood operations.</a:t>
            </a:r>
          </a:p>
          <a:p>
            <a:r>
              <a:rPr lang="en-US" altLang="zh-TW" dirty="0">
                <a:ea typeface="新細明體" pitchFamily="18" charset="-120"/>
              </a:rPr>
              <a:t>Give various neighborhood operators?</a:t>
            </a:r>
          </a:p>
          <a:p>
            <a:pPr lvl="1"/>
            <a:endParaRPr lang="en-US" altLang="zh-TW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484025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0"/>
            <a:ext cx="7543800" cy="9906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Neighborhood Operations</a:t>
            </a:r>
          </a:p>
        </p:txBody>
      </p:sp>
      <p:pic>
        <p:nvPicPr>
          <p:cNvPr id="422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981200"/>
            <a:ext cx="762793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44BF0B-8CAE-42DF-9F7A-FB0E612174A6}"/>
              </a:ext>
            </a:extLst>
          </p:cNvPr>
          <p:cNvSpPr/>
          <p:nvPr/>
        </p:nvSpPr>
        <p:spPr bwMode="auto">
          <a:xfrm>
            <a:off x="6934200" y="2971800"/>
            <a:ext cx="533400" cy="457200"/>
          </a:xfrm>
          <a:prstGeom prst="rect">
            <a:avLst/>
          </a:prstGeom>
          <a:solidFill>
            <a:srgbClr val="FFCC66">
              <a:alpha val="50196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99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What’s warping? </a:t>
            </a:r>
          </a:p>
          <a:p>
            <a:r>
              <a:rPr lang="en-US" altLang="zh-TW" dirty="0">
                <a:ea typeface="新細明體" pitchFamily="18" charset="-120"/>
              </a:rPr>
              <a:t>What’s mapping?</a:t>
            </a:r>
          </a:p>
          <a:p>
            <a:r>
              <a:rPr lang="en-US" altLang="zh-TW" dirty="0">
                <a:ea typeface="新細明體" pitchFamily="18" charset="-120"/>
              </a:rPr>
              <a:t>What’s the procedure or steps to do it?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What goal in these stages?</a:t>
            </a:r>
          </a:p>
        </p:txBody>
      </p:sp>
    </p:spTree>
    <p:extLst>
      <p:ext uri="{BB962C8B-B14F-4D97-AF65-F5344CB8AC3E}">
        <p14:creationId xmlns:p14="http://schemas.microsoft.com/office/powerpoint/2010/main" val="298684604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Warping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3276600" cy="48768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Move pixels of image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Mapping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Forward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Reverse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Resampling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Point sampling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Linear interpolation (lerp)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Gaussian filter</a:t>
            </a:r>
          </a:p>
          <a:p>
            <a:pPr marL="457200" lvl="1" indent="0"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65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95400"/>
            <a:ext cx="526574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63113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74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219200"/>
                <a:ext cx="8077200" cy="1295400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rgbClr val="FF0000"/>
                    </a:solidFill>
                    <a:ea typeface="新細明體" pitchFamily="18" charset="-120"/>
                  </a:rPr>
                  <a:t>Define transformation: mapping/transformation function </a:t>
                </a:r>
              </a:p>
              <a:p>
                <a:pPr lvl="1"/>
                <a:r>
                  <a:rPr lang="en-US" altLang="zh-TW" sz="2000" dirty="0">
                    <a:ea typeface="新細明體" pitchFamily="18" charset="-120"/>
                  </a:rPr>
                  <a:t>Describe the destination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(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,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) </m:t>
                    </m:r>
                  </m:oMath>
                </a14:m>
                <a:r>
                  <a:rPr lang="en-US" altLang="zh-TW" sz="2000" dirty="0">
                    <a:ea typeface="新細明體" pitchFamily="18" charset="-120"/>
                  </a:rPr>
                  <a:t>for every location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(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,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) </m:t>
                    </m:r>
                  </m:oMath>
                </a14:m>
                <a:r>
                  <a:rPr lang="en-US" altLang="zh-TW" sz="2000" dirty="0">
                    <a:ea typeface="新細明體" pitchFamily="18" charset="-120"/>
                  </a:rPr>
                  <a:t>in the source (or vice-versa, if invertible)</a:t>
                </a:r>
              </a:p>
            </p:txBody>
          </p:sp>
        </mc:Choice>
        <mc:Fallback xmlns="">
          <p:sp>
            <p:nvSpPr>
              <p:cNvPr id="65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219200"/>
                <a:ext cx="8077200" cy="1295400"/>
              </a:xfrm>
              <a:blipFill>
                <a:blip r:embed="rId2"/>
                <a:stretch>
                  <a:fillRect l="-981" t="-3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5551488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62012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Example Mappings: Enlarge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219200"/>
                <a:ext cx="8077200" cy="1371600"/>
              </a:xfrm>
            </p:spPr>
            <p:txBody>
              <a:bodyPr/>
              <a:lstStyle/>
              <a:p>
                <a:r>
                  <a:rPr lang="en-US" altLang="zh-TW" dirty="0">
                    <a:ea typeface="新細明體" pitchFamily="18" charset="-120"/>
                  </a:rPr>
                  <a:t>Scale by </a:t>
                </a:r>
                <a:r>
                  <a:rPr lang="en-US" altLang="zh-TW" i="1" dirty="0">
                    <a:ea typeface="新細明體" pitchFamily="18" charset="-120"/>
                  </a:rPr>
                  <a:t>factor</a:t>
                </a:r>
                <a:r>
                  <a:rPr lang="en-US" altLang="zh-TW" dirty="0">
                    <a:ea typeface="新細明體" pitchFamily="18" charset="-12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𝑓𝑎𝑐𝑡𝑜𝑟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∗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𝑓𝑎𝑐𝑡𝑜𝑟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∗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65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219200"/>
                <a:ext cx="8077200" cy="1371600"/>
              </a:xfrm>
              <a:blipFill>
                <a:blip r:embed="rId2"/>
                <a:stretch>
                  <a:fillRect l="-981" t="-355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3975"/>
            <a:ext cx="5611813" cy="3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113055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Examples: Enlarging an Image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14478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To enlarge an image, you have to add pixels between the old pixels</a:t>
            </a:r>
          </a:p>
          <a:p>
            <a:r>
              <a:rPr lang="en-US" altLang="zh-TW" dirty="0">
                <a:ea typeface="新細明體" pitchFamily="18" charset="-120"/>
              </a:rPr>
              <a:t>What values do you choose for those pixels?</a:t>
            </a:r>
          </a:p>
        </p:txBody>
      </p:sp>
      <p:sp>
        <p:nvSpPr>
          <p:cNvPr id="360452" name="Oval 4"/>
          <p:cNvSpPr>
            <a:spLocks noChangeArrowheads="1"/>
          </p:cNvSpPr>
          <p:nvPr/>
        </p:nvSpPr>
        <p:spPr bwMode="auto">
          <a:xfrm>
            <a:off x="12192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3" name="Oval 5"/>
          <p:cNvSpPr>
            <a:spLocks noChangeArrowheads="1"/>
          </p:cNvSpPr>
          <p:nvPr/>
        </p:nvSpPr>
        <p:spPr bwMode="auto">
          <a:xfrm>
            <a:off x="12192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4" name="Oval 6"/>
          <p:cNvSpPr>
            <a:spLocks noChangeArrowheads="1"/>
          </p:cNvSpPr>
          <p:nvPr/>
        </p:nvSpPr>
        <p:spPr bwMode="auto">
          <a:xfrm>
            <a:off x="12192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5" name="Oval 7"/>
          <p:cNvSpPr>
            <a:spLocks noChangeArrowheads="1"/>
          </p:cNvSpPr>
          <p:nvPr/>
        </p:nvSpPr>
        <p:spPr bwMode="auto">
          <a:xfrm>
            <a:off x="12192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6" name="Oval 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7" name="Oval 9"/>
          <p:cNvSpPr>
            <a:spLocks noChangeArrowheads="1"/>
          </p:cNvSpPr>
          <p:nvPr/>
        </p:nvSpPr>
        <p:spPr bwMode="auto">
          <a:xfrm>
            <a:off x="18288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8" name="Oval 10"/>
          <p:cNvSpPr>
            <a:spLocks noChangeArrowheads="1"/>
          </p:cNvSpPr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59" name="Oval 11"/>
          <p:cNvSpPr>
            <a:spLocks noChangeArrowheads="1"/>
          </p:cNvSpPr>
          <p:nvPr/>
        </p:nvSpPr>
        <p:spPr bwMode="auto">
          <a:xfrm>
            <a:off x="18288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0" name="Oval 12"/>
          <p:cNvSpPr>
            <a:spLocks noChangeArrowheads="1"/>
          </p:cNvSpPr>
          <p:nvPr/>
        </p:nvSpPr>
        <p:spPr bwMode="auto">
          <a:xfrm>
            <a:off x="24384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1" name="Oval 13"/>
          <p:cNvSpPr>
            <a:spLocks noChangeArrowheads="1"/>
          </p:cNvSpPr>
          <p:nvPr/>
        </p:nvSpPr>
        <p:spPr bwMode="auto">
          <a:xfrm>
            <a:off x="24384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2" name="Oval 14"/>
          <p:cNvSpPr>
            <a:spLocks noChangeArrowheads="1"/>
          </p:cNvSpPr>
          <p:nvPr/>
        </p:nvSpPr>
        <p:spPr bwMode="auto">
          <a:xfrm>
            <a:off x="24384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3" name="Oval 15"/>
          <p:cNvSpPr>
            <a:spLocks noChangeArrowheads="1"/>
          </p:cNvSpPr>
          <p:nvPr/>
        </p:nvSpPr>
        <p:spPr bwMode="auto">
          <a:xfrm>
            <a:off x="24384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4" name="Oval 16"/>
          <p:cNvSpPr>
            <a:spLocks noChangeArrowheads="1"/>
          </p:cNvSpPr>
          <p:nvPr/>
        </p:nvSpPr>
        <p:spPr bwMode="auto">
          <a:xfrm>
            <a:off x="30480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5" name="Oval 17"/>
          <p:cNvSpPr>
            <a:spLocks noChangeArrowheads="1"/>
          </p:cNvSpPr>
          <p:nvPr/>
        </p:nvSpPr>
        <p:spPr bwMode="auto">
          <a:xfrm>
            <a:off x="30480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6" name="Oval 18"/>
          <p:cNvSpPr>
            <a:spLocks noChangeArrowheads="1"/>
          </p:cNvSpPr>
          <p:nvPr/>
        </p:nvSpPr>
        <p:spPr bwMode="auto">
          <a:xfrm>
            <a:off x="30480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7" name="Oval 19"/>
          <p:cNvSpPr>
            <a:spLocks noChangeArrowheads="1"/>
          </p:cNvSpPr>
          <p:nvPr/>
        </p:nvSpPr>
        <p:spPr bwMode="auto">
          <a:xfrm>
            <a:off x="30480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68" name="Line 20"/>
          <p:cNvSpPr>
            <a:spLocks noChangeShapeType="1"/>
          </p:cNvSpPr>
          <p:nvPr/>
        </p:nvSpPr>
        <p:spPr bwMode="auto">
          <a:xfrm flipV="1">
            <a:off x="3581400" y="40386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0469" name="Oval 21"/>
          <p:cNvSpPr>
            <a:spLocks noChangeArrowheads="1"/>
          </p:cNvSpPr>
          <p:nvPr/>
        </p:nvSpPr>
        <p:spPr bwMode="auto">
          <a:xfrm>
            <a:off x="5029200" y="3048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0" name="Oval 22"/>
          <p:cNvSpPr>
            <a:spLocks noChangeArrowheads="1"/>
          </p:cNvSpPr>
          <p:nvPr/>
        </p:nvSpPr>
        <p:spPr bwMode="auto">
          <a:xfrm>
            <a:off x="5029200" y="3657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1" name="Oval 23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2" name="Oval 24"/>
          <p:cNvSpPr>
            <a:spLocks noChangeArrowheads="1"/>
          </p:cNvSpPr>
          <p:nvPr/>
        </p:nvSpPr>
        <p:spPr bwMode="auto">
          <a:xfrm>
            <a:off x="5029200" y="4876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3" name="Oval 25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4" name="Oval 26"/>
          <p:cNvSpPr>
            <a:spLocks noChangeArrowheads="1"/>
          </p:cNvSpPr>
          <p:nvPr/>
        </p:nvSpPr>
        <p:spPr bwMode="auto">
          <a:xfrm>
            <a:off x="5638800" y="3657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5" name="Oval 27"/>
          <p:cNvSpPr>
            <a:spLocks noChangeArrowheads="1"/>
          </p:cNvSpPr>
          <p:nvPr/>
        </p:nvSpPr>
        <p:spPr bwMode="auto">
          <a:xfrm>
            <a:off x="5638800" y="42672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6" name="Oval 28"/>
          <p:cNvSpPr>
            <a:spLocks noChangeArrowheads="1"/>
          </p:cNvSpPr>
          <p:nvPr/>
        </p:nvSpPr>
        <p:spPr bwMode="auto">
          <a:xfrm>
            <a:off x="5638800" y="4876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7" name="Oval 29"/>
          <p:cNvSpPr>
            <a:spLocks noChangeArrowheads="1"/>
          </p:cNvSpPr>
          <p:nvPr/>
        </p:nvSpPr>
        <p:spPr bwMode="auto">
          <a:xfrm>
            <a:off x="6248400" y="3048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8" name="Oval 30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79" name="Oval 31"/>
          <p:cNvSpPr>
            <a:spLocks noChangeArrowheads="1"/>
          </p:cNvSpPr>
          <p:nvPr/>
        </p:nvSpPr>
        <p:spPr bwMode="auto">
          <a:xfrm>
            <a:off x="6248400" y="42672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0" name="Oval 32"/>
          <p:cNvSpPr>
            <a:spLocks noChangeArrowheads="1"/>
          </p:cNvSpPr>
          <p:nvPr/>
        </p:nvSpPr>
        <p:spPr bwMode="auto">
          <a:xfrm>
            <a:off x="6248400" y="4876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1" name="Oval 33"/>
          <p:cNvSpPr>
            <a:spLocks noChangeArrowheads="1"/>
          </p:cNvSpPr>
          <p:nvPr/>
        </p:nvSpPr>
        <p:spPr bwMode="auto">
          <a:xfrm>
            <a:off x="6858000" y="3048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2" name="Oval 34"/>
          <p:cNvSpPr>
            <a:spLocks noChangeArrowheads="1"/>
          </p:cNvSpPr>
          <p:nvPr/>
        </p:nvSpPr>
        <p:spPr bwMode="auto">
          <a:xfrm>
            <a:off x="6858000" y="3657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3" name="Oval 35"/>
          <p:cNvSpPr>
            <a:spLocks noChangeArrowheads="1"/>
          </p:cNvSpPr>
          <p:nvPr/>
        </p:nvSpPr>
        <p:spPr bwMode="auto">
          <a:xfrm>
            <a:off x="6858000" y="42672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4" name="Oval 36"/>
          <p:cNvSpPr>
            <a:spLocks noChangeArrowheads="1"/>
          </p:cNvSpPr>
          <p:nvPr/>
        </p:nvSpPr>
        <p:spPr bwMode="auto">
          <a:xfrm>
            <a:off x="6858000" y="4876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5" name="Oval 37"/>
          <p:cNvSpPr>
            <a:spLocks noChangeArrowheads="1"/>
          </p:cNvSpPr>
          <p:nvPr/>
        </p:nvSpPr>
        <p:spPr bwMode="auto">
          <a:xfrm>
            <a:off x="50292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6" name="Oval 38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7" name="Oval 39"/>
          <p:cNvSpPr>
            <a:spLocks noChangeArrowheads="1"/>
          </p:cNvSpPr>
          <p:nvPr/>
        </p:nvSpPr>
        <p:spPr bwMode="auto">
          <a:xfrm>
            <a:off x="50292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8" name="Oval 40"/>
          <p:cNvSpPr>
            <a:spLocks noChangeArrowheads="1"/>
          </p:cNvSpPr>
          <p:nvPr/>
        </p:nvSpPr>
        <p:spPr bwMode="auto">
          <a:xfrm>
            <a:off x="50292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89" name="Oval 41"/>
          <p:cNvSpPr>
            <a:spLocks noChangeArrowheads="1"/>
          </p:cNvSpPr>
          <p:nvPr/>
        </p:nvSpPr>
        <p:spPr bwMode="auto">
          <a:xfrm>
            <a:off x="56388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0" name="Oval 42"/>
          <p:cNvSpPr>
            <a:spLocks noChangeArrowheads="1"/>
          </p:cNvSpPr>
          <p:nvPr/>
        </p:nvSpPr>
        <p:spPr bwMode="auto">
          <a:xfrm>
            <a:off x="56388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1" name="Oval 43"/>
          <p:cNvSpPr>
            <a:spLocks noChangeArrowheads="1"/>
          </p:cNvSpPr>
          <p:nvPr/>
        </p:nvSpPr>
        <p:spPr bwMode="auto">
          <a:xfrm>
            <a:off x="56388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2" name="Oval 44"/>
          <p:cNvSpPr>
            <a:spLocks noChangeArrowheads="1"/>
          </p:cNvSpPr>
          <p:nvPr/>
        </p:nvSpPr>
        <p:spPr bwMode="auto">
          <a:xfrm>
            <a:off x="56388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3" name="Oval 45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4" name="Oval 46"/>
          <p:cNvSpPr>
            <a:spLocks noChangeArrowheads="1"/>
          </p:cNvSpPr>
          <p:nvPr/>
        </p:nvSpPr>
        <p:spPr bwMode="auto">
          <a:xfrm>
            <a:off x="62484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5" name="Oval 47"/>
          <p:cNvSpPr>
            <a:spLocks noChangeArrowheads="1"/>
          </p:cNvSpPr>
          <p:nvPr/>
        </p:nvSpPr>
        <p:spPr bwMode="auto">
          <a:xfrm>
            <a:off x="62484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6" name="Oval 48"/>
          <p:cNvSpPr>
            <a:spLocks noChangeArrowheads="1"/>
          </p:cNvSpPr>
          <p:nvPr/>
        </p:nvSpPr>
        <p:spPr bwMode="auto">
          <a:xfrm>
            <a:off x="62484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7" name="Oval 49"/>
          <p:cNvSpPr>
            <a:spLocks noChangeArrowheads="1"/>
          </p:cNvSpPr>
          <p:nvPr/>
        </p:nvSpPr>
        <p:spPr bwMode="auto">
          <a:xfrm>
            <a:off x="68580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8" name="Oval 50"/>
          <p:cNvSpPr>
            <a:spLocks noChangeArrowheads="1"/>
          </p:cNvSpPr>
          <p:nvPr/>
        </p:nvSpPr>
        <p:spPr bwMode="auto">
          <a:xfrm>
            <a:off x="68580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499" name="Oval 51"/>
          <p:cNvSpPr>
            <a:spLocks noChangeArrowheads="1"/>
          </p:cNvSpPr>
          <p:nvPr/>
        </p:nvSpPr>
        <p:spPr bwMode="auto">
          <a:xfrm>
            <a:off x="68580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0" name="Oval 52"/>
          <p:cNvSpPr>
            <a:spLocks noChangeArrowheads="1"/>
          </p:cNvSpPr>
          <p:nvPr/>
        </p:nvSpPr>
        <p:spPr bwMode="auto">
          <a:xfrm>
            <a:off x="68580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1" name="Oval 53"/>
          <p:cNvSpPr>
            <a:spLocks noChangeArrowheads="1"/>
          </p:cNvSpPr>
          <p:nvPr/>
        </p:nvSpPr>
        <p:spPr bwMode="auto">
          <a:xfrm>
            <a:off x="47244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2" name="Oval 54"/>
          <p:cNvSpPr>
            <a:spLocks noChangeArrowheads="1"/>
          </p:cNvSpPr>
          <p:nvPr/>
        </p:nvSpPr>
        <p:spPr bwMode="auto">
          <a:xfrm>
            <a:off x="47244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3" name="Oval 55"/>
          <p:cNvSpPr>
            <a:spLocks noChangeArrowheads="1"/>
          </p:cNvSpPr>
          <p:nvPr/>
        </p:nvSpPr>
        <p:spPr bwMode="auto">
          <a:xfrm>
            <a:off x="47244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4" name="Oval 56"/>
          <p:cNvSpPr>
            <a:spLocks noChangeArrowheads="1"/>
          </p:cNvSpPr>
          <p:nvPr/>
        </p:nvSpPr>
        <p:spPr bwMode="auto">
          <a:xfrm>
            <a:off x="47244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5" name="Oval 57"/>
          <p:cNvSpPr>
            <a:spLocks noChangeArrowheads="1"/>
          </p:cNvSpPr>
          <p:nvPr/>
        </p:nvSpPr>
        <p:spPr bwMode="auto">
          <a:xfrm>
            <a:off x="53340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6" name="Oval 58"/>
          <p:cNvSpPr>
            <a:spLocks noChangeArrowheads="1"/>
          </p:cNvSpPr>
          <p:nvPr/>
        </p:nvSpPr>
        <p:spPr bwMode="auto">
          <a:xfrm>
            <a:off x="53340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7" name="Oval 59"/>
          <p:cNvSpPr>
            <a:spLocks noChangeArrowheads="1"/>
          </p:cNvSpPr>
          <p:nvPr/>
        </p:nvSpPr>
        <p:spPr bwMode="auto">
          <a:xfrm>
            <a:off x="53340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8" name="Oval 60"/>
          <p:cNvSpPr>
            <a:spLocks noChangeArrowheads="1"/>
          </p:cNvSpPr>
          <p:nvPr/>
        </p:nvSpPr>
        <p:spPr bwMode="auto">
          <a:xfrm>
            <a:off x="53340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09" name="Oval 61"/>
          <p:cNvSpPr>
            <a:spLocks noChangeArrowheads="1"/>
          </p:cNvSpPr>
          <p:nvPr/>
        </p:nvSpPr>
        <p:spPr bwMode="auto">
          <a:xfrm>
            <a:off x="59436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0" name="Oval 62"/>
          <p:cNvSpPr>
            <a:spLocks noChangeArrowheads="1"/>
          </p:cNvSpPr>
          <p:nvPr/>
        </p:nvSpPr>
        <p:spPr bwMode="auto">
          <a:xfrm>
            <a:off x="59436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1" name="Oval 63"/>
          <p:cNvSpPr>
            <a:spLocks noChangeArrowheads="1"/>
          </p:cNvSpPr>
          <p:nvPr/>
        </p:nvSpPr>
        <p:spPr bwMode="auto">
          <a:xfrm>
            <a:off x="59436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2" name="Oval 64"/>
          <p:cNvSpPr>
            <a:spLocks noChangeArrowheads="1"/>
          </p:cNvSpPr>
          <p:nvPr/>
        </p:nvSpPr>
        <p:spPr bwMode="auto">
          <a:xfrm>
            <a:off x="59436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3" name="Oval 65"/>
          <p:cNvSpPr>
            <a:spLocks noChangeArrowheads="1"/>
          </p:cNvSpPr>
          <p:nvPr/>
        </p:nvSpPr>
        <p:spPr bwMode="auto">
          <a:xfrm>
            <a:off x="6553200" y="33528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4" name="Oval 66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5" name="Oval 67"/>
          <p:cNvSpPr>
            <a:spLocks noChangeArrowheads="1"/>
          </p:cNvSpPr>
          <p:nvPr/>
        </p:nvSpPr>
        <p:spPr bwMode="auto">
          <a:xfrm>
            <a:off x="6553200" y="45720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6" name="Oval 68"/>
          <p:cNvSpPr>
            <a:spLocks noChangeArrowheads="1"/>
          </p:cNvSpPr>
          <p:nvPr/>
        </p:nvSpPr>
        <p:spPr bwMode="auto">
          <a:xfrm>
            <a:off x="6553200" y="5181600"/>
            <a:ext cx="152400" cy="152400"/>
          </a:xfrm>
          <a:prstGeom prst="ellipse">
            <a:avLst/>
          </a:prstGeom>
          <a:solidFill>
            <a:srgbClr val="EF0F3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7" name="Oval 69"/>
          <p:cNvSpPr>
            <a:spLocks noChangeArrowheads="1"/>
          </p:cNvSpPr>
          <p:nvPr/>
        </p:nvSpPr>
        <p:spPr bwMode="auto">
          <a:xfrm>
            <a:off x="47244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8" name="Oval 70"/>
          <p:cNvSpPr>
            <a:spLocks noChangeArrowheads="1"/>
          </p:cNvSpPr>
          <p:nvPr/>
        </p:nvSpPr>
        <p:spPr bwMode="auto">
          <a:xfrm>
            <a:off x="47244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19" name="Oval 71"/>
          <p:cNvSpPr>
            <a:spLocks noChangeArrowheads="1"/>
          </p:cNvSpPr>
          <p:nvPr/>
        </p:nvSpPr>
        <p:spPr bwMode="auto">
          <a:xfrm>
            <a:off x="47244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0" name="Oval 72"/>
          <p:cNvSpPr>
            <a:spLocks noChangeArrowheads="1"/>
          </p:cNvSpPr>
          <p:nvPr/>
        </p:nvSpPr>
        <p:spPr bwMode="auto">
          <a:xfrm>
            <a:off x="47244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1" name="Oval 73"/>
          <p:cNvSpPr>
            <a:spLocks noChangeArrowheads="1"/>
          </p:cNvSpPr>
          <p:nvPr/>
        </p:nvSpPr>
        <p:spPr bwMode="auto">
          <a:xfrm>
            <a:off x="53340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2" name="Oval 74"/>
          <p:cNvSpPr>
            <a:spLocks noChangeArrowheads="1"/>
          </p:cNvSpPr>
          <p:nvPr/>
        </p:nvSpPr>
        <p:spPr bwMode="auto">
          <a:xfrm>
            <a:off x="53340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3" name="Oval 75"/>
          <p:cNvSpPr>
            <a:spLocks noChangeArrowheads="1"/>
          </p:cNvSpPr>
          <p:nvPr/>
        </p:nvSpPr>
        <p:spPr bwMode="auto">
          <a:xfrm>
            <a:off x="53340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4" name="Oval 76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5" name="Oval 77"/>
          <p:cNvSpPr>
            <a:spLocks noChangeArrowheads="1"/>
          </p:cNvSpPr>
          <p:nvPr/>
        </p:nvSpPr>
        <p:spPr bwMode="auto">
          <a:xfrm>
            <a:off x="59436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6" name="Oval 78"/>
          <p:cNvSpPr>
            <a:spLocks noChangeArrowheads="1"/>
          </p:cNvSpPr>
          <p:nvPr/>
        </p:nvSpPr>
        <p:spPr bwMode="auto">
          <a:xfrm>
            <a:off x="59436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7" name="Oval 79"/>
          <p:cNvSpPr>
            <a:spLocks noChangeArrowheads="1"/>
          </p:cNvSpPr>
          <p:nvPr/>
        </p:nvSpPr>
        <p:spPr bwMode="auto">
          <a:xfrm>
            <a:off x="59436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8" name="Oval 80"/>
          <p:cNvSpPr>
            <a:spLocks noChangeArrowheads="1"/>
          </p:cNvSpPr>
          <p:nvPr/>
        </p:nvSpPr>
        <p:spPr bwMode="auto">
          <a:xfrm>
            <a:off x="59436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29" name="Oval 81"/>
          <p:cNvSpPr>
            <a:spLocks noChangeArrowheads="1"/>
          </p:cNvSpPr>
          <p:nvPr/>
        </p:nvSpPr>
        <p:spPr bwMode="auto">
          <a:xfrm>
            <a:off x="6553200" y="30480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30" name="Oval 82"/>
          <p:cNvSpPr>
            <a:spLocks noChangeArrowheads="1"/>
          </p:cNvSpPr>
          <p:nvPr/>
        </p:nvSpPr>
        <p:spPr bwMode="auto">
          <a:xfrm>
            <a:off x="6553200" y="3657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31" name="Oval 83"/>
          <p:cNvSpPr>
            <a:spLocks noChangeArrowheads="1"/>
          </p:cNvSpPr>
          <p:nvPr/>
        </p:nvSpPr>
        <p:spPr bwMode="auto">
          <a:xfrm>
            <a:off x="6553200" y="4267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0532" name="Oval 84"/>
          <p:cNvSpPr>
            <a:spLocks noChangeArrowheads="1"/>
          </p:cNvSpPr>
          <p:nvPr/>
        </p:nvSpPr>
        <p:spPr bwMode="auto">
          <a:xfrm>
            <a:off x="6553200" y="4876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42038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6526213" cy="385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Example Mappings: Rotate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9460" name="Rectangle 4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新細明體" pitchFamily="18" charset="-120"/>
                  </a:rPr>
                  <a:t>Rotate by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  <a:sym typeface="Symbol" pitchFamily="18" charset="2"/>
                      </a:rPr>
                      <m:t></m:t>
                    </m:r>
                  </m:oMath>
                </a14:m>
                <a:r>
                  <a:rPr lang="en-US" altLang="zh-TW" dirty="0">
                    <a:ea typeface="新細明體" pitchFamily="18" charset="-120"/>
                  </a:rPr>
                  <a:t> degrees: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𝑢𝑐𝑜𝑠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  <a:sym typeface="Symbol" pitchFamily="18" charset="2"/>
                      </a:rPr>
                      <m:t>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 −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𝑣𝑠𝑖𝑛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  <a:sym typeface="Symbol" pitchFamily="18" charset="2"/>
                      </a:rPr>
                      <m:t>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𝑢𝑠𝑖𝑛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  <a:sym typeface="Symbol" pitchFamily="18" charset="2"/>
                      </a:rPr>
                      <m:t>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 +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𝑣𝑐𝑜𝑠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  <a:sym typeface="Symbol" pitchFamily="18" charset="2"/>
                      </a:rPr>
                      <m:t></m:t>
                    </m:r>
                  </m:oMath>
                </a14:m>
                <a:endParaRPr lang="en-US" altLang="zh-TW" dirty="0">
                  <a:ea typeface="新細明體" pitchFamily="18" charset="-12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5946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71" t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8091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This Note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Image Manipulation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Point operations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Neighboring operations:</a:t>
            </a:r>
            <a:r>
              <a:rPr lang="zh-TW" altLang="en-US" sz="2000" dirty="0">
                <a:ea typeface="新細明體" pitchFamily="18" charset="-120"/>
              </a:rPr>
              <a:t> </a:t>
            </a:r>
            <a:r>
              <a:rPr lang="en-US" altLang="zh-TW" sz="2000" dirty="0">
                <a:ea typeface="新細明體" pitchFamily="18" charset="-120"/>
              </a:rPr>
              <a:t>image mapping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NPR</a:t>
            </a:r>
          </a:p>
          <a:p>
            <a:r>
              <a:rPr lang="en-US" altLang="zh-TW" dirty="0">
                <a:ea typeface="新細明體" pitchFamily="18" charset="-120"/>
              </a:rPr>
              <a:t>Warping and NPR details in Prof. Yao’s Digital Meshes.</a:t>
            </a:r>
          </a:p>
          <a:p>
            <a:r>
              <a:rPr lang="en-US" altLang="zh-TW" dirty="0">
                <a:ea typeface="新細明體" pitchFamily="18" charset="-120"/>
              </a:rPr>
              <a:t>Filtering details in Prof. </a:t>
            </a:r>
            <a:r>
              <a:rPr lang="en-US" altLang="zh-TW" dirty="0" err="1">
                <a:ea typeface="新細明體" pitchFamily="18" charset="-120"/>
              </a:rPr>
              <a:t>Hua’s</a:t>
            </a:r>
            <a:r>
              <a:rPr lang="en-US" altLang="zh-TW" dirty="0">
                <a:ea typeface="新細明體" pitchFamily="18" charset="-120"/>
              </a:rPr>
              <a:t> class and Extra Note 1</a:t>
            </a:r>
          </a:p>
          <a:p>
            <a:r>
              <a:rPr lang="en-US" altLang="zh-TW" dirty="0">
                <a:ea typeface="新細明體" pitchFamily="18" charset="-120"/>
              </a:rPr>
              <a:t>Project 1: 10/13 Due and Demo</a:t>
            </a:r>
          </a:p>
        </p:txBody>
      </p:sp>
    </p:spTree>
    <p:extLst>
      <p:ext uri="{BB962C8B-B14F-4D97-AF65-F5344CB8AC3E}">
        <p14:creationId xmlns:p14="http://schemas.microsoft.com/office/powerpoint/2010/main" val="238736371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Examples: Rotating an Image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99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Pixels in the new image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come from their rotated positions </a:t>
            </a:r>
            <a:r>
              <a:rPr lang="en-US" altLang="zh-TW" dirty="0">
                <a:ea typeface="新細明體" pitchFamily="18" charset="-120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original</a:t>
            </a:r>
            <a:r>
              <a:rPr lang="en-US" altLang="zh-TW" dirty="0">
                <a:ea typeface="新細明體" pitchFamily="18" charset="-120"/>
              </a:rPr>
              <a:t> image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These rotated locations might not be in “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nice</a:t>
            </a:r>
            <a:r>
              <a:rPr lang="en-US" altLang="zh-TW" dirty="0">
                <a:ea typeface="新細明體" pitchFamily="18" charset="-120"/>
              </a:rPr>
              <a:t>” places</a:t>
            </a:r>
          </a:p>
        </p:txBody>
      </p:sp>
      <p:sp>
        <p:nvSpPr>
          <p:cNvPr id="361476" name="Oval 4"/>
          <p:cNvSpPr>
            <a:spLocks noChangeArrowheads="1"/>
          </p:cNvSpPr>
          <p:nvPr/>
        </p:nvSpPr>
        <p:spPr bwMode="auto">
          <a:xfrm>
            <a:off x="1371600" y="2895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77" name="Oval 5"/>
          <p:cNvSpPr>
            <a:spLocks noChangeArrowheads="1"/>
          </p:cNvSpPr>
          <p:nvPr/>
        </p:nvSpPr>
        <p:spPr bwMode="auto">
          <a:xfrm>
            <a:off x="1371600" y="3505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78" name="Oval 6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79" name="Oval 7"/>
          <p:cNvSpPr>
            <a:spLocks noChangeArrowheads="1"/>
          </p:cNvSpPr>
          <p:nvPr/>
        </p:nvSpPr>
        <p:spPr bwMode="auto">
          <a:xfrm>
            <a:off x="1371600" y="47244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0" name="Oval 8"/>
          <p:cNvSpPr>
            <a:spLocks noChangeArrowheads="1"/>
          </p:cNvSpPr>
          <p:nvPr/>
        </p:nvSpPr>
        <p:spPr bwMode="auto">
          <a:xfrm>
            <a:off x="1981200" y="2895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1" name="Oval 9"/>
          <p:cNvSpPr>
            <a:spLocks noChangeArrowheads="1"/>
          </p:cNvSpPr>
          <p:nvPr/>
        </p:nvSpPr>
        <p:spPr bwMode="auto">
          <a:xfrm>
            <a:off x="1981200" y="3505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2" name="Oval 10"/>
          <p:cNvSpPr>
            <a:spLocks noChangeArrowheads="1"/>
          </p:cNvSpPr>
          <p:nvPr/>
        </p:nvSpPr>
        <p:spPr bwMode="auto">
          <a:xfrm>
            <a:off x="1981200" y="4114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3" name="Oval 11"/>
          <p:cNvSpPr>
            <a:spLocks noChangeArrowheads="1"/>
          </p:cNvSpPr>
          <p:nvPr/>
        </p:nvSpPr>
        <p:spPr bwMode="auto">
          <a:xfrm>
            <a:off x="1981200" y="47244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4" name="Oval 12"/>
          <p:cNvSpPr>
            <a:spLocks noChangeArrowheads="1"/>
          </p:cNvSpPr>
          <p:nvPr/>
        </p:nvSpPr>
        <p:spPr bwMode="auto">
          <a:xfrm>
            <a:off x="2590800" y="2895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5" name="Oval 13"/>
          <p:cNvSpPr>
            <a:spLocks noChangeArrowheads="1"/>
          </p:cNvSpPr>
          <p:nvPr/>
        </p:nvSpPr>
        <p:spPr bwMode="auto">
          <a:xfrm>
            <a:off x="2590800" y="3505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6" name="Oval 14"/>
          <p:cNvSpPr>
            <a:spLocks noChangeArrowheads="1"/>
          </p:cNvSpPr>
          <p:nvPr/>
        </p:nvSpPr>
        <p:spPr bwMode="auto">
          <a:xfrm>
            <a:off x="2590800" y="4114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7" name="Oval 15"/>
          <p:cNvSpPr>
            <a:spLocks noChangeArrowheads="1"/>
          </p:cNvSpPr>
          <p:nvPr/>
        </p:nvSpPr>
        <p:spPr bwMode="auto">
          <a:xfrm>
            <a:off x="2590800" y="47244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8" name="Oval 16"/>
          <p:cNvSpPr>
            <a:spLocks noChangeArrowheads="1"/>
          </p:cNvSpPr>
          <p:nvPr/>
        </p:nvSpPr>
        <p:spPr bwMode="auto">
          <a:xfrm>
            <a:off x="3200400" y="28956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89" name="Oval 17"/>
          <p:cNvSpPr>
            <a:spLocks noChangeArrowheads="1"/>
          </p:cNvSpPr>
          <p:nvPr/>
        </p:nvSpPr>
        <p:spPr bwMode="auto">
          <a:xfrm>
            <a:off x="3200400" y="35052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90" name="Oval 18"/>
          <p:cNvSpPr>
            <a:spLocks noChangeArrowheads="1"/>
          </p:cNvSpPr>
          <p:nvPr/>
        </p:nvSpPr>
        <p:spPr bwMode="auto">
          <a:xfrm>
            <a:off x="3200400" y="41148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491" name="Oval 19"/>
          <p:cNvSpPr>
            <a:spLocks noChangeArrowheads="1"/>
          </p:cNvSpPr>
          <p:nvPr/>
        </p:nvSpPr>
        <p:spPr bwMode="auto">
          <a:xfrm>
            <a:off x="3200400" y="4724400"/>
            <a:ext cx="152400" cy="152400"/>
          </a:xfrm>
          <a:prstGeom prst="ellipse">
            <a:avLst/>
          </a:prstGeom>
          <a:solidFill>
            <a:srgbClr val="7F7F7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61492" name="Group 20"/>
          <p:cNvGrpSpPr>
            <a:grpSpLocks/>
          </p:cNvGrpSpPr>
          <p:nvPr/>
        </p:nvGrpSpPr>
        <p:grpSpPr bwMode="auto">
          <a:xfrm rot="1507669">
            <a:off x="4800600" y="2895600"/>
            <a:ext cx="1981200" cy="1981200"/>
            <a:chOff x="3120" y="2064"/>
            <a:chExt cx="1248" cy="1248"/>
          </a:xfrm>
        </p:grpSpPr>
        <p:sp>
          <p:nvSpPr>
            <p:cNvPr id="361493" name="Oval 21"/>
            <p:cNvSpPr>
              <a:spLocks noChangeArrowheads="1"/>
            </p:cNvSpPr>
            <p:nvPr/>
          </p:nvSpPr>
          <p:spPr bwMode="auto">
            <a:xfrm>
              <a:off x="3120" y="2064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4" name="Oval 22"/>
            <p:cNvSpPr>
              <a:spLocks noChangeArrowheads="1"/>
            </p:cNvSpPr>
            <p:nvPr/>
          </p:nvSpPr>
          <p:spPr bwMode="auto">
            <a:xfrm>
              <a:off x="3120" y="2448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5" name="Oval 23"/>
            <p:cNvSpPr>
              <a:spLocks noChangeArrowheads="1"/>
            </p:cNvSpPr>
            <p:nvPr/>
          </p:nvSpPr>
          <p:spPr bwMode="auto">
            <a:xfrm>
              <a:off x="3120" y="2832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6" name="Oval 24"/>
            <p:cNvSpPr>
              <a:spLocks noChangeArrowheads="1"/>
            </p:cNvSpPr>
            <p:nvPr/>
          </p:nvSpPr>
          <p:spPr bwMode="auto">
            <a:xfrm>
              <a:off x="3120" y="3216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7" name="Oval 25"/>
            <p:cNvSpPr>
              <a:spLocks noChangeArrowheads="1"/>
            </p:cNvSpPr>
            <p:nvPr/>
          </p:nvSpPr>
          <p:spPr bwMode="auto">
            <a:xfrm>
              <a:off x="3504" y="2064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8" name="Oval 26"/>
            <p:cNvSpPr>
              <a:spLocks noChangeArrowheads="1"/>
            </p:cNvSpPr>
            <p:nvPr/>
          </p:nvSpPr>
          <p:spPr bwMode="auto">
            <a:xfrm>
              <a:off x="3504" y="2448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499" name="Oval 27"/>
            <p:cNvSpPr>
              <a:spLocks noChangeArrowheads="1"/>
            </p:cNvSpPr>
            <p:nvPr/>
          </p:nvSpPr>
          <p:spPr bwMode="auto">
            <a:xfrm>
              <a:off x="3504" y="2832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0" name="Oval 28"/>
            <p:cNvSpPr>
              <a:spLocks noChangeArrowheads="1"/>
            </p:cNvSpPr>
            <p:nvPr/>
          </p:nvSpPr>
          <p:spPr bwMode="auto">
            <a:xfrm>
              <a:off x="3504" y="3216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1" name="Oval 29"/>
            <p:cNvSpPr>
              <a:spLocks noChangeArrowheads="1"/>
            </p:cNvSpPr>
            <p:nvPr/>
          </p:nvSpPr>
          <p:spPr bwMode="auto">
            <a:xfrm>
              <a:off x="3888" y="2064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2" name="Oval 30"/>
            <p:cNvSpPr>
              <a:spLocks noChangeArrowheads="1"/>
            </p:cNvSpPr>
            <p:nvPr/>
          </p:nvSpPr>
          <p:spPr bwMode="auto">
            <a:xfrm>
              <a:off x="3888" y="2448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3" name="Oval 31"/>
            <p:cNvSpPr>
              <a:spLocks noChangeArrowheads="1"/>
            </p:cNvSpPr>
            <p:nvPr/>
          </p:nvSpPr>
          <p:spPr bwMode="auto">
            <a:xfrm>
              <a:off x="3888" y="2832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4" name="Oval 32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5" name="Oval 33"/>
            <p:cNvSpPr>
              <a:spLocks noChangeArrowheads="1"/>
            </p:cNvSpPr>
            <p:nvPr/>
          </p:nvSpPr>
          <p:spPr bwMode="auto">
            <a:xfrm>
              <a:off x="4272" y="2064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6" name="Oval 34"/>
            <p:cNvSpPr>
              <a:spLocks noChangeArrowheads="1"/>
            </p:cNvSpPr>
            <p:nvPr/>
          </p:nvSpPr>
          <p:spPr bwMode="auto">
            <a:xfrm>
              <a:off x="4272" y="2448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7" name="Oval 35"/>
            <p:cNvSpPr>
              <a:spLocks noChangeArrowheads="1"/>
            </p:cNvSpPr>
            <p:nvPr/>
          </p:nvSpPr>
          <p:spPr bwMode="auto">
            <a:xfrm>
              <a:off x="4272" y="2832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1508" name="Oval 36"/>
            <p:cNvSpPr>
              <a:spLocks noChangeArrowheads="1"/>
            </p:cNvSpPr>
            <p:nvPr/>
          </p:nvSpPr>
          <p:spPr bwMode="auto">
            <a:xfrm>
              <a:off x="4272" y="3216"/>
              <a:ext cx="96" cy="96"/>
            </a:xfrm>
            <a:prstGeom prst="ellipse">
              <a:avLst/>
            </a:prstGeom>
            <a:solidFill>
              <a:srgbClr val="7F7F7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61509" name="Oval 37"/>
          <p:cNvSpPr>
            <a:spLocks noChangeArrowheads="1"/>
          </p:cNvSpPr>
          <p:nvPr/>
        </p:nvSpPr>
        <p:spPr bwMode="auto">
          <a:xfrm>
            <a:off x="4876800" y="28956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0" name="Oval 38"/>
          <p:cNvSpPr>
            <a:spLocks noChangeArrowheads="1"/>
          </p:cNvSpPr>
          <p:nvPr/>
        </p:nvSpPr>
        <p:spPr bwMode="auto">
          <a:xfrm>
            <a:off x="4876800" y="35052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1" name="Oval 39"/>
          <p:cNvSpPr>
            <a:spLocks noChangeArrowheads="1"/>
          </p:cNvSpPr>
          <p:nvPr/>
        </p:nvSpPr>
        <p:spPr bwMode="auto">
          <a:xfrm>
            <a:off x="4876800" y="4114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2" name="Oval 40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3" name="Oval 41"/>
          <p:cNvSpPr>
            <a:spLocks noChangeArrowheads="1"/>
          </p:cNvSpPr>
          <p:nvPr/>
        </p:nvSpPr>
        <p:spPr bwMode="auto">
          <a:xfrm>
            <a:off x="5486400" y="28956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4" name="Oval 42"/>
          <p:cNvSpPr>
            <a:spLocks noChangeArrowheads="1"/>
          </p:cNvSpPr>
          <p:nvPr/>
        </p:nvSpPr>
        <p:spPr bwMode="auto">
          <a:xfrm>
            <a:off x="5486400" y="35052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5" name="Oval 43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6" name="Oval 44"/>
          <p:cNvSpPr>
            <a:spLocks noChangeArrowheads="1"/>
          </p:cNvSpPr>
          <p:nvPr/>
        </p:nvSpPr>
        <p:spPr bwMode="auto">
          <a:xfrm>
            <a:off x="5486400" y="47244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7" name="Oval 45"/>
          <p:cNvSpPr>
            <a:spLocks noChangeArrowheads="1"/>
          </p:cNvSpPr>
          <p:nvPr/>
        </p:nvSpPr>
        <p:spPr bwMode="auto">
          <a:xfrm>
            <a:off x="6096000" y="28956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8" name="Oval 46"/>
          <p:cNvSpPr>
            <a:spLocks noChangeArrowheads="1"/>
          </p:cNvSpPr>
          <p:nvPr/>
        </p:nvSpPr>
        <p:spPr bwMode="auto">
          <a:xfrm>
            <a:off x="6096000" y="35052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19" name="Oval 4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0" name="Oval 48"/>
          <p:cNvSpPr>
            <a:spLocks noChangeArrowheads="1"/>
          </p:cNvSpPr>
          <p:nvPr/>
        </p:nvSpPr>
        <p:spPr bwMode="auto">
          <a:xfrm>
            <a:off x="6096000" y="47244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1" name="Oval 49"/>
          <p:cNvSpPr>
            <a:spLocks noChangeArrowheads="1"/>
          </p:cNvSpPr>
          <p:nvPr/>
        </p:nvSpPr>
        <p:spPr bwMode="auto">
          <a:xfrm>
            <a:off x="6705600" y="28956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2" name="Oval 50"/>
          <p:cNvSpPr>
            <a:spLocks noChangeArrowheads="1"/>
          </p:cNvSpPr>
          <p:nvPr/>
        </p:nvSpPr>
        <p:spPr bwMode="auto">
          <a:xfrm>
            <a:off x="6705600" y="35052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3" name="Oval 51"/>
          <p:cNvSpPr>
            <a:spLocks noChangeArrowheads="1"/>
          </p:cNvSpPr>
          <p:nvPr/>
        </p:nvSpPr>
        <p:spPr bwMode="auto">
          <a:xfrm>
            <a:off x="6705600" y="4114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4" name="Oval 52"/>
          <p:cNvSpPr>
            <a:spLocks noChangeArrowheads="1"/>
          </p:cNvSpPr>
          <p:nvPr/>
        </p:nvSpPr>
        <p:spPr bwMode="auto">
          <a:xfrm>
            <a:off x="6705600" y="47244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1525" name="Text Box 53"/>
          <p:cNvSpPr txBox="1">
            <a:spLocks noChangeArrowheads="1"/>
          </p:cNvSpPr>
          <p:nvPr/>
        </p:nvSpPr>
        <p:spPr bwMode="auto">
          <a:xfrm>
            <a:off x="1736725" y="4918075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Original</a:t>
            </a:r>
          </a:p>
        </p:txBody>
      </p:sp>
      <p:sp>
        <p:nvSpPr>
          <p:cNvPr id="361526" name="Text Box 54"/>
          <p:cNvSpPr txBox="1">
            <a:spLocks noChangeArrowheads="1"/>
          </p:cNvSpPr>
          <p:nvPr/>
        </p:nvSpPr>
        <p:spPr bwMode="auto">
          <a:xfrm>
            <a:off x="3429000" y="5334000"/>
            <a:ext cx="461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Need these pixels for the new image</a:t>
            </a:r>
          </a:p>
        </p:txBody>
      </p:sp>
      <p:sp>
        <p:nvSpPr>
          <p:cNvPr id="361527" name="Line 55"/>
          <p:cNvSpPr>
            <a:spLocks noChangeShapeType="1"/>
          </p:cNvSpPr>
          <p:nvPr/>
        </p:nvSpPr>
        <p:spPr bwMode="auto">
          <a:xfrm flipV="1">
            <a:off x="49530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1528" name="Line 56"/>
          <p:cNvSpPr>
            <a:spLocks noChangeShapeType="1"/>
          </p:cNvSpPr>
          <p:nvPr/>
        </p:nvSpPr>
        <p:spPr bwMode="auto">
          <a:xfrm flipV="1">
            <a:off x="5181600" y="48768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1529" name="Line 57"/>
          <p:cNvSpPr>
            <a:spLocks noChangeShapeType="1"/>
          </p:cNvSpPr>
          <p:nvPr/>
        </p:nvSpPr>
        <p:spPr bwMode="auto">
          <a:xfrm flipV="1">
            <a:off x="5562600" y="48768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61530" name="Group 58"/>
          <p:cNvGrpSpPr>
            <a:grpSpLocks/>
          </p:cNvGrpSpPr>
          <p:nvPr/>
        </p:nvGrpSpPr>
        <p:grpSpPr bwMode="auto">
          <a:xfrm>
            <a:off x="1447800" y="2971800"/>
            <a:ext cx="1828800" cy="1828800"/>
            <a:chOff x="912" y="1872"/>
            <a:chExt cx="1152" cy="1152"/>
          </a:xfrm>
        </p:grpSpPr>
        <p:sp>
          <p:nvSpPr>
            <p:cNvPr id="361531" name="Line 59"/>
            <p:cNvSpPr>
              <a:spLocks noChangeShapeType="1"/>
            </p:cNvSpPr>
            <p:nvPr/>
          </p:nvSpPr>
          <p:spPr bwMode="auto">
            <a:xfrm>
              <a:off x="912" y="187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61532" name="Group 60"/>
            <p:cNvGrpSpPr>
              <a:grpSpLocks/>
            </p:cNvGrpSpPr>
            <p:nvPr/>
          </p:nvGrpSpPr>
          <p:grpSpPr bwMode="auto">
            <a:xfrm>
              <a:off x="912" y="1872"/>
              <a:ext cx="1152" cy="1152"/>
              <a:chOff x="912" y="1872"/>
              <a:chExt cx="1152" cy="1152"/>
            </a:xfrm>
          </p:grpSpPr>
          <p:sp>
            <p:nvSpPr>
              <p:cNvPr id="361533" name="Line 61"/>
              <p:cNvSpPr>
                <a:spLocks noChangeShapeType="1"/>
              </p:cNvSpPr>
              <p:nvPr/>
            </p:nvSpPr>
            <p:spPr bwMode="auto">
              <a:xfrm>
                <a:off x="912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4" name="Line 62"/>
              <p:cNvSpPr>
                <a:spLocks noChangeShapeType="1"/>
              </p:cNvSpPr>
              <p:nvPr/>
            </p:nvSpPr>
            <p:spPr bwMode="auto">
              <a:xfrm>
                <a:off x="1296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5" name="Line 63"/>
              <p:cNvSpPr>
                <a:spLocks noChangeShapeType="1"/>
              </p:cNvSpPr>
              <p:nvPr/>
            </p:nvSpPr>
            <p:spPr bwMode="auto">
              <a:xfrm>
                <a:off x="1680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6" name="Line 64"/>
              <p:cNvSpPr>
                <a:spLocks noChangeShapeType="1"/>
              </p:cNvSpPr>
              <p:nvPr/>
            </p:nvSpPr>
            <p:spPr bwMode="auto">
              <a:xfrm>
                <a:off x="2064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7" name="Line 65"/>
              <p:cNvSpPr>
                <a:spLocks noChangeShapeType="1"/>
              </p:cNvSpPr>
              <p:nvPr/>
            </p:nvSpPr>
            <p:spPr bwMode="auto">
              <a:xfrm>
                <a:off x="912" y="3024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8" name="Line 66"/>
              <p:cNvSpPr>
                <a:spLocks noChangeShapeType="1"/>
              </p:cNvSpPr>
              <p:nvPr/>
            </p:nvSpPr>
            <p:spPr bwMode="auto">
              <a:xfrm>
                <a:off x="912" y="2256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39" name="Line 67"/>
              <p:cNvSpPr>
                <a:spLocks noChangeShapeType="1"/>
              </p:cNvSpPr>
              <p:nvPr/>
            </p:nvSpPr>
            <p:spPr bwMode="auto">
              <a:xfrm>
                <a:off x="912" y="2640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61540" name="Group 68"/>
          <p:cNvGrpSpPr>
            <a:grpSpLocks/>
          </p:cNvGrpSpPr>
          <p:nvPr/>
        </p:nvGrpSpPr>
        <p:grpSpPr bwMode="auto">
          <a:xfrm rot="1440474">
            <a:off x="4876800" y="2971800"/>
            <a:ext cx="1828800" cy="1828800"/>
            <a:chOff x="912" y="1872"/>
            <a:chExt cx="1152" cy="1152"/>
          </a:xfrm>
        </p:grpSpPr>
        <p:sp>
          <p:nvSpPr>
            <p:cNvPr id="361541" name="Line 69"/>
            <p:cNvSpPr>
              <a:spLocks noChangeShapeType="1"/>
            </p:cNvSpPr>
            <p:nvPr/>
          </p:nvSpPr>
          <p:spPr bwMode="auto">
            <a:xfrm>
              <a:off x="912" y="187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61542" name="Group 70"/>
            <p:cNvGrpSpPr>
              <a:grpSpLocks/>
            </p:cNvGrpSpPr>
            <p:nvPr/>
          </p:nvGrpSpPr>
          <p:grpSpPr bwMode="auto">
            <a:xfrm>
              <a:off x="912" y="1872"/>
              <a:ext cx="1152" cy="1152"/>
              <a:chOff x="912" y="1872"/>
              <a:chExt cx="1152" cy="1152"/>
            </a:xfrm>
          </p:grpSpPr>
          <p:sp>
            <p:nvSpPr>
              <p:cNvPr id="361543" name="Line 71"/>
              <p:cNvSpPr>
                <a:spLocks noChangeShapeType="1"/>
              </p:cNvSpPr>
              <p:nvPr/>
            </p:nvSpPr>
            <p:spPr bwMode="auto">
              <a:xfrm>
                <a:off x="912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4" name="Line 72"/>
              <p:cNvSpPr>
                <a:spLocks noChangeShapeType="1"/>
              </p:cNvSpPr>
              <p:nvPr/>
            </p:nvSpPr>
            <p:spPr bwMode="auto">
              <a:xfrm>
                <a:off x="1296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5" name="Line 73"/>
              <p:cNvSpPr>
                <a:spLocks noChangeShapeType="1"/>
              </p:cNvSpPr>
              <p:nvPr/>
            </p:nvSpPr>
            <p:spPr bwMode="auto">
              <a:xfrm>
                <a:off x="1680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6" name="Line 74"/>
              <p:cNvSpPr>
                <a:spLocks noChangeShapeType="1"/>
              </p:cNvSpPr>
              <p:nvPr/>
            </p:nvSpPr>
            <p:spPr bwMode="auto">
              <a:xfrm>
                <a:off x="2064" y="1872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7" name="Line 75"/>
              <p:cNvSpPr>
                <a:spLocks noChangeShapeType="1"/>
              </p:cNvSpPr>
              <p:nvPr/>
            </p:nvSpPr>
            <p:spPr bwMode="auto">
              <a:xfrm>
                <a:off x="912" y="3024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8" name="Line 76"/>
              <p:cNvSpPr>
                <a:spLocks noChangeShapeType="1"/>
              </p:cNvSpPr>
              <p:nvPr/>
            </p:nvSpPr>
            <p:spPr bwMode="auto">
              <a:xfrm>
                <a:off x="912" y="2256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1549" name="Line 77"/>
              <p:cNvSpPr>
                <a:spLocks noChangeShapeType="1"/>
              </p:cNvSpPr>
              <p:nvPr/>
            </p:nvSpPr>
            <p:spPr bwMode="auto">
              <a:xfrm>
                <a:off x="912" y="2640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995507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Example Mappings: Shear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04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新細明體" pitchFamily="18" charset="-120"/>
                  </a:rPr>
                  <a:t>Shear in X by </a:t>
                </a:r>
                <a:r>
                  <a:rPr lang="en-US" altLang="zh-TW" i="1" dirty="0">
                    <a:ea typeface="新細明體" pitchFamily="18" charset="-120"/>
                  </a:rPr>
                  <a:t>factor: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+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𝑓𝑎𝑐𝑡𝑜𝑟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∗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  <a:p>
                <a:pPr lvl="1"/>
                <a:endParaRPr lang="en-US" altLang="zh-TW" dirty="0">
                  <a:ea typeface="新細明體" pitchFamily="18" charset="-120"/>
                </a:endParaRPr>
              </a:p>
              <a:p>
                <a:pPr lvl="1"/>
                <a:endParaRPr lang="en-US" altLang="zh-TW" dirty="0">
                  <a:ea typeface="新細明體" pitchFamily="18" charset="-120"/>
                </a:endParaRPr>
              </a:p>
              <a:p>
                <a:pPr lvl="1"/>
                <a:endParaRPr lang="en-US" altLang="zh-TW" dirty="0">
                  <a:ea typeface="新細明體" pitchFamily="18" charset="-120"/>
                </a:endParaRPr>
              </a:p>
              <a:p>
                <a:r>
                  <a:rPr lang="en-US" altLang="zh-TW" dirty="0">
                    <a:ea typeface="新細明體" pitchFamily="18" charset="-120"/>
                  </a:rPr>
                  <a:t>Shear in Y by </a:t>
                </a:r>
                <a:r>
                  <a:rPr lang="en-US" altLang="zh-TW" i="1" dirty="0">
                    <a:ea typeface="新細明體" pitchFamily="18" charset="-120"/>
                  </a:rPr>
                  <a:t>factor: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+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𝑓𝑎𝑐𝑡𝑜𝑟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∗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66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0" t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60537"/>
            <a:ext cx="4343400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114800"/>
            <a:ext cx="4495800" cy="17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4459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0388"/>
            <a:ext cx="7312025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Other Mappings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1508" name="Rectangle 4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新細明體" pitchFamily="18" charset="-120"/>
                  </a:rPr>
                  <a:t>Any function of u and v: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𝑓</m:t>
                    </m:r>
                    <m:r>
                      <a:rPr lang="en-US" altLang="zh-TW" sz="2000" i="1" baseline="-25000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𝑥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(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,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)</m:t>
                    </m:r>
                  </m:oMath>
                </a14:m>
                <a:endParaRPr lang="en-US" altLang="zh-TW" sz="2000" dirty="0">
                  <a:ea typeface="新細明體" pitchFamily="18" charset="-12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 = 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𝑓</m:t>
                    </m:r>
                    <m:r>
                      <a:rPr lang="en-US" altLang="zh-TW" sz="2000" i="1" baseline="-25000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𝑦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(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,</m:t>
                    </m:r>
                    <m:r>
                      <a:rPr lang="en-US" altLang="zh-TW" sz="2000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)</m:t>
                    </m:r>
                  </m:oMath>
                </a14:m>
                <a:endParaRPr lang="en-US" altLang="zh-TW" sz="2000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66150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00" t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078117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315200" cy="990600"/>
          </a:xfrm>
        </p:spPr>
        <p:txBody>
          <a:bodyPr/>
          <a:lstStyle/>
          <a:p>
            <a:r>
              <a:rPr lang="en-US" altLang="zh-TW" sz="3600" dirty="0">
                <a:ea typeface="新細明體" pitchFamily="18" charset="-120"/>
              </a:rPr>
              <a:t>Implementation: Forward Mapping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u = 0; u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u++)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v = 0; v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vmax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v++)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x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fx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y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6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0"/>
            <a:ext cx="4800600" cy="20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36006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Forward Mapping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533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Iterate over source image</a:t>
            </a:r>
          </a:p>
        </p:txBody>
      </p:sp>
      <p:pic>
        <p:nvPicPr>
          <p:cNvPr id="66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62113"/>
            <a:ext cx="6869113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723103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Forward Mapping - NOT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533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Iterate over source image</a:t>
            </a:r>
          </a:p>
        </p:txBody>
      </p:sp>
      <p:pic>
        <p:nvPicPr>
          <p:cNvPr id="66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28913"/>
            <a:ext cx="6869113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580188" cy="40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5412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93825"/>
            <a:ext cx="7239000" cy="46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Forward Mapping - NOT</a:t>
            </a:r>
          </a:p>
        </p:txBody>
      </p:sp>
      <p:sp>
        <p:nvSpPr>
          <p:cNvPr id="66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77200" cy="5334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Iterate over source image</a:t>
            </a:r>
          </a:p>
        </p:txBody>
      </p:sp>
    </p:spTree>
    <p:extLst>
      <p:ext uri="{BB962C8B-B14F-4D97-AF65-F5344CB8AC3E}">
        <p14:creationId xmlns:p14="http://schemas.microsoft.com/office/powerpoint/2010/main" val="60633659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848600" cy="990600"/>
          </a:xfrm>
        </p:spPr>
        <p:txBody>
          <a:bodyPr/>
          <a:lstStyle/>
          <a:p>
            <a:r>
              <a:rPr lang="en-US" altLang="zh-TW" sz="3600" dirty="0">
                <a:ea typeface="新細明體" pitchFamily="18" charset="-120"/>
              </a:rPr>
              <a:t>Implementation: Backward Mapping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float u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float v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6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3832225"/>
            <a:ext cx="5087937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57418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Backward Mapping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Iterate over destination image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Must resample source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May oversample, but much simpler!</a:t>
            </a:r>
          </a:p>
        </p:txBody>
      </p:sp>
      <p:pic>
        <p:nvPicPr>
          <p:cNvPr id="66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08275"/>
            <a:ext cx="804862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9147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867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新細明體" pitchFamily="18" charset="-120"/>
                  </a:rPr>
                  <a:t>Evaluate source image at arbitrary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itchFamily="18" charset="-120"/>
                      </a:rPr>
                      <m:t>(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𝑢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,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ea typeface="新細明體" pitchFamily="18" charset="-120"/>
                      </a:rPr>
                      <m:t>𝑣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itchFamily="18" charset="-120"/>
                      </a:rPr>
                      <m:t>)</m:t>
                    </m:r>
                  </m:oMath>
                </a14:m>
                <a:endParaRPr lang="en-US" altLang="zh-TW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66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00" t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313488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5521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Manipulation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4495800" cy="4343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We have now looked at basic image formats and color, including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transformations</a:t>
            </a:r>
            <a:r>
              <a:rPr lang="en-US" altLang="zh-TW" dirty="0">
                <a:ea typeface="新細明體" pitchFamily="18" charset="-120"/>
              </a:rPr>
              <a:t> of color</a:t>
            </a:r>
          </a:p>
          <a:p>
            <a:r>
              <a:rPr lang="en-US" altLang="zh-TW" dirty="0">
                <a:ea typeface="新細明體" pitchFamily="18" charset="-120"/>
              </a:rPr>
              <a:t>Next, operations involving image </a:t>
            </a:r>
            <a:r>
              <a:rPr lang="en-US" altLang="zh-TW" i="1" dirty="0">
                <a:solidFill>
                  <a:srgbClr val="FF0000"/>
                </a:solidFill>
                <a:ea typeface="新細明體" pitchFamily="18" charset="-120"/>
              </a:rPr>
              <a:t>resampling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Scaling, rotating, morphing, …</a:t>
            </a:r>
          </a:p>
          <a:p>
            <a:r>
              <a:rPr lang="en-US" altLang="zh-TW" dirty="0">
                <a:ea typeface="新細明體" pitchFamily="18" charset="-120"/>
              </a:rPr>
              <a:t>But first, we need some signal processing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Also important for </a:t>
            </a:r>
            <a:r>
              <a:rPr lang="en-US" altLang="zh-TW" sz="2000" i="1" dirty="0">
                <a:ea typeface="新細明體" pitchFamily="18" charset="-120"/>
              </a:rPr>
              <a:t>anti-aliasing</a:t>
            </a:r>
            <a:r>
              <a:rPr lang="en-US" altLang="zh-TW" sz="2000" dirty="0">
                <a:ea typeface="新細明體" pitchFamily="18" charset="-120"/>
              </a:rPr>
              <a:t>, later in class</a:t>
            </a:r>
          </a:p>
        </p:txBody>
      </p:sp>
      <p:pic>
        <p:nvPicPr>
          <p:cNvPr id="3594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761733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1787"/>
            <a:ext cx="7596188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Point Sampling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77200" cy="121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a typeface="新細明體" pitchFamily="18" charset="-120"/>
              </a:rPr>
              <a:t>Take value at closest pixel: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iu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=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trunc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(u+0.5);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iv =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trunc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(v+0.5);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iu,iv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86861145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Linear Interpolation (lerp)</a:t>
            </a:r>
          </a:p>
        </p:txBody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Bilinearly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interpolate four closest pixels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a = linear interpolation of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(u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1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,v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2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000" dirty="0">
                <a:ea typeface="新細明體" pitchFamily="18" charset="-120"/>
              </a:rPr>
              <a:t> and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(u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2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,v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2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b = linear interpolation of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(u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1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,v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1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</a:t>
            </a:r>
            <a:r>
              <a:rPr lang="en-US" altLang="zh-TW" sz="2000" dirty="0">
                <a:ea typeface="新細明體" pitchFamily="18" charset="-120"/>
              </a:rPr>
              <a:t>and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(u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2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,v</a:t>
            </a:r>
            <a:r>
              <a:rPr lang="en-US" altLang="zh-TW" sz="2000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1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</a:t>
            </a:r>
            <a:r>
              <a:rPr lang="en-US" altLang="zh-TW" sz="2000" dirty="0">
                <a:ea typeface="新細明體" pitchFamily="18" charset="-120"/>
              </a:rPr>
              <a:t>= linear interpolation of “a” and “b”</a:t>
            </a:r>
          </a:p>
        </p:txBody>
      </p:sp>
      <p:pic>
        <p:nvPicPr>
          <p:cNvPr id="67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962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05431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848600" cy="990600"/>
          </a:xfrm>
        </p:spPr>
        <p:txBody>
          <a:bodyPr/>
          <a:lstStyle/>
          <a:p>
            <a:r>
              <a:rPr lang="en-US" altLang="zh-TW" sz="3600" dirty="0">
                <a:ea typeface="新細明體" pitchFamily="18" charset="-120"/>
              </a:rPr>
              <a:t>Implementation: Backward Mapping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float u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float v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2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6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3832225"/>
            <a:ext cx="5087937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12513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80772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Implementation: Backward Mapping II</a:t>
            </a:r>
            <a:endParaRPr lang="en-US" altLang="zh-TW" sz="3600" dirty="0">
              <a:ea typeface="新細明體" pitchFamily="18" charset="-120"/>
            </a:endParaRP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v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resample_src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u,v,w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7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59200"/>
            <a:ext cx="5430838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4981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v = f</a:t>
            </a:r>
            <a:r>
              <a:rPr lang="en-US" altLang="zh-TW" baseline="-25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</a:t>
            </a:r>
            <a:r>
              <a:rPr lang="en-US" altLang="zh-TW" baseline="30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-1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resample_src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u,v,w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7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5437188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Implementation: Backward Mapping III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326690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What’s the definition of low pass filter and high pass filter?</a:t>
            </a:r>
          </a:p>
          <a:p>
            <a:r>
              <a:rPr lang="en-US" altLang="zh-TW" dirty="0">
                <a:ea typeface="新細明體" pitchFamily="18" charset="-120"/>
              </a:rPr>
              <a:t>Why we need them?</a:t>
            </a:r>
          </a:p>
          <a:p>
            <a:r>
              <a:rPr lang="en-US" altLang="zh-TW" dirty="0">
                <a:ea typeface="新細明體" pitchFamily="18" charset="-120"/>
              </a:rPr>
              <a:t>Various types?</a:t>
            </a:r>
          </a:p>
        </p:txBody>
      </p:sp>
    </p:spTree>
    <p:extLst>
      <p:ext uri="{BB962C8B-B14F-4D97-AF65-F5344CB8AC3E}">
        <p14:creationId xmlns:p14="http://schemas.microsoft.com/office/powerpoint/2010/main" val="4217156479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Box Filter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13668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Box filters smooth by averaging neighbors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In frequency domain, keeps low frequencies and attenuates (reduces) high frequencies, so clearly a low-pass filter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dirty="0">
                <a:ea typeface="新細明體" pitchFamily="18" charset="-120"/>
              </a:rPr>
              <a:t> </a:t>
            </a:r>
          </a:p>
        </p:txBody>
      </p:sp>
      <p:graphicFrame>
        <p:nvGraphicFramePr>
          <p:cNvPr id="389124" name="Object 4"/>
          <p:cNvGraphicFramePr>
            <a:graphicFrameLocks noChangeAspect="1"/>
          </p:cNvGraphicFramePr>
          <p:nvPr/>
        </p:nvGraphicFramePr>
        <p:xfrm>
          <a:off x="5181600" y="2895600"/>
          <a:ext cx="2608263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3419358" imgH="2267102" progId="Excel.Chart.8">
                  <p:embed followColorScheme="full"/>
                </p:oleObj>
              </mc:Choice>
              <mc:Fallback>
                <p:oleObj name="Chart" r:id="rId2" imgW="3419358" imgH="2267102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895600"/>
                        <a:ext cx="2608263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25" name="Line 5"/>
          <p:cNvSpPr>
            <a:spLocks noChangeShapeType="1"/>
          </p:cNvSpPr>
          <p:nvPr/>
        </p:nvSpPr>
        <p:spPr bwMode="auto">
          <a:xfrm flipH="1">
            <a:off x="1219200" y="45720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26" name="Line 6"/>
          <p:cNvSpPr>
            <a:spLocks noChangeShapeType="1"/>
          </p:cNvSpPr>
          <p:nvPr/>
        </p:nvSpPr>
        <p:spPr bwMode="auto">
          <a:xfrm flipV="1">
            <a:off x="2514600" y="2819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27" name="Line 7"/>
          <p:cNvSpPr>
            <a:spLocks noChangeShapeType="1"/>
          </p:cNvSpPr>
          <p:nvPr/>
        </p:nvSpPr>
        <p:spPr bwMode="auto">
          <a:xfrm>
            <a:off x="1219200" y="45720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28" name="Line 8"/>
          <p:cNvSpPr>
            <a:spLocks noChangeShapeType="1"/>
          </p:cNvSpPr>
          <p:nvPr/>
        </p:nvSpPr>
        <p:spPr bwMode="auto">
          <a:xfrm flipV="1">
            <a:off x="2057400" y="3581400"/>
            <a:ext cx="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2057400" y="35814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30" name="Line 10"/>
          <p:cNvSpPr>
            <a:spLocks noChangeShapeType="1"/>
          </p:cNvSpPr>
          <p:nvPr/>
        </p:nvSpPr>
        <p:spPr bwMode="auto">
          <a:xfrm flipV="1">
            <a:off x="2895600" y="3581400"/>
            <a:ext cx="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31" name="Line 11"/>
          <p:cNvSpPr>
            <a:spLocks noChangeShapeType="1"/>
          </p:cNvSpPr>
          <p:nvPr/>
        </p:nvSpPr>
        <p:spPr bwMode="auto">
          <a:xfrm>
            <a:off x="2895600" y="4572000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89132" name="Object 12"/>
          <p:cNvGraphicFramePr>
            <a:graphicFrameLocks noChangeAspect="1"/>
          </p:cNvGraphicFramePr>
          <p:nvPr/>
        </p:nvGraphicFramePr>
        <p:xfrm>
          <a:off x="7315200" y="381000"/>
          <a:ext cx="11303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711000" progId="Equation.3">
                  <p:embed/>
                </p:oleObj>
              </mc:Choice>
              <mc:Fallback>
                <p:oleObj name="Equation" r:id="rId4" imgW="736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81000"/>
                        <a:ext cx="11303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33" name="Text Box 13"/>
          <p:cNvSpPr txBox="1">
            <a:spLocks noChangeArrowheads="1"/>
          </p:cNvSpPr>
          <p:nvPr/>
        </p:nvSpPr>
        <p:spPr bwMode="auto">
          <a:xfrm>
            <a:off x="1600200" y="5105400"/>
            <a:ext cx="169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Spatial: Box</a:t>
            </a:r>
          </a:p>
        </p:txBody>
      </p:sp>
      <p:sp>
        <p:nvSpPr>
          <p:cNvPr id="389134" name="Text Box 14"/>
          <p:cNvSpPr txBox="1">
            <a:spLocks noChangeArrowheads="1"/>
          </p:cNvSpPr>
          <p:nvPr/>
        </p:nvSpPr>
        <p:spPr bwMode="auto">
          <a:xfrm>
            <a:off x="5257800" y="5105400"/>
            <a:ext cx="212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itchFamily="18" charset="-120"/>
              </a:rPr>
              <a:t>Frequency: sinc</a:t>
            </a:r>
          </a:p>
        </p:txBody>
      </p:sp>
    </p:spTree>
    <p:extLst>
      <p:ext uri="{BB962C8B-B14F-4D97-AF65-F5344CB8AC3E}">
        <p14:creationId xmlns:p14="http://schemas.microsoft.com/office/powerpoint/2010/main" val="1035429064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Size of Filter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3962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As a filter is localized in space, it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spreads out </a:t>
            </a:r>
            <a:r>
              <a:rPr lang="en-US" altLang="zh-TW" dirty="0">
                <a:ea typeface="新細明體" pitchFamily="18" charset="-120"/>
              </a:rPr>
              <a:t>in frequency</a:t>
            </a:r>
          </a:p>
          <a:p>
            <a:r>
              <a:rPr lang="en-US" altLang="zh-TW" dirty="0">
                <a:ea typeface="新細明體" pitchFamily="18" charset="-120"/>
              </a:rPr>
              <a:t>Conversely, as a filter is localized in frequency, it spreads out in space</a:t>
            </a:r>
          </a:p>
          <a:p>
            <a:r>
              <a:rPr lang="en-US" altLang="zh-TW" dirty="0">
                <a:ea typeface="新細明體" pitchFamily="18" charset="-120"/>
              </a:rPr>
              <a:t>A box filter is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very localized </a:t>
            </a:r>
            <a:r>
              <a:rPr lang="en-US" altLang="zh-TW" dirty="0">
                <a:ea typeface="新細明體" pitchFamily="18" charset="-120"/>
              </a:rPr>
              <a:t>in space; it has infinite extent in frequency space</a:t>
            </a:r>
          </a:p>
          <a:p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A small box filter has more high frequencies than a larger box filter</a:t>
            </a:r>
          </a:p>
        </p:txBody>
      </p:sp>
    </p:spTree>
    <p:extLst>
      <p:ext uri="{BB962C8B-B14F-4D97-AF65-F5344CB8AC3E}">
        <p14:creationId xmlns:p14="http://schemas.microsoft.com/office/powerpoint/2010/main" val="280540308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Box Filter</a:t>
            </a:r>
          </a:p>
        </p:txBody>
      </p:sp>
      <p:pic>
        <p:nvPicPr>
          <p:cNvPr id="660497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3188"/>
            <a:ext cx="8077200" cy="4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071335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7696200" cy="9906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Wider Filters, Lower Frequencies</a:t>
            </a:r>
          </a:p>
        </p:txBody>
      </p:sp>
      <p:pic>
        <p:nvPicPr>
          <p:cNvPr id="66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8001000" cy="46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1317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Definition of pixel operations.</a:t>
            </a:r>
          </a:p>
          <a:p>
            <a:r>
              <a:rPr lang="en-US" altLang="zh-TW" dirty="0">
                <a:ea typeface="新細明體" pitchFamily="18" charset="-120"/>
              </a:rPr>
              <a:t>Give various pixel operators?</a:t>
            </a:r>
          </a:p>
        </p:txBody>
      </p:sp>
    </p:spTree>
    <p:extLst>
      <p:ext uri="{BB962C8B-B14F-4D97-AF65-F5344CB8AC3E}">
        <p14:creationId xmlns:p14="http://schemas.microsoft.com/office/powerpoint/2010/main" val="1951836151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Efficiency?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3962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When would it be faster to apply the filter in the spatial domain?</a:t>
            </a:r>
          </a:p>
          <a:p>
            <a:r>
              <a:rPr lang="en-US" altLang="zh-TW" dirty="0">
                <a:ea typeface="新細明體" pitchFamily="18" charset="-120"/>
              </a:rPr>
              <a:t>When would it be faster to apply the filter in the frequency domain?</a:t>
            </a:r>
          </a:p>
        </p:txBody>
      </p:sp>
    </p:spTree>
    <p:extLst>
      <p:ext uri="{BB962C8B-B14F-4D97-AF65-F5344CB8AC3E}">
        <p14:creationId xmlns:p14="http://schemas.microsoft.com/office/powerpoint/2010/main" val="3065200463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Weighting Samples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Work in the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discrete</a:t>
            </a:r>
            <a:r>
              <a:rPr lang="en-US" altLang="zh-TW" dirty="0">
                <a:ea typeface="新細明體" pitchFamily="18" charset="-120"/>
              </a:rPr>
              <a:t> spatial domain</a:t>
            </a:r>
          </a:p>
          <a:p>
            <a:r>
              <a:rPr lang="en-US" altLang="zh-TW" dirty="0">
                <a:ea typeface="新細明體" pitchFamily="18" charset="-120"/>
              </a:rPr>
              <a:t>Convert the filter into a matrix, the </a:t>
            </a:r>
            <a:r>
              <a:rPr lang="en-US" altLang="zh-TW" i="1" dirty="0">
                <a:solidFill>
                  <a:srgbClr val="FF0000"/>
                </a:solidFill>
                <a:ea typeface="新細明體" pitchFamily="18" charset="-120"/>
              </a:rPr>
              <a:t>filter mask or weighting mask</a:t>
            </a:r>
          </a:p>
          <a:p>
            <a:r>
              <a:rPr lang="en-US" altLang="zh-TW" dirty="0">
                <a:ea typeface="新細明體" pitchFamily="18" charset="-120"/>
              </a:rPr>
              <a:t>Move the matrix over each point in the image, multiply the entries by the pixels below, then sum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eg</a:t>
            </a:r>
            <a:r>
              <a:rPr lang="en-US" altLang="zh-TW" dirty="0">
                <a:ea typeface="新細明體" pitchFamily="18" charset="-120"/>
              </a:rPr>
              <a:t> 3x3 box filter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Effect is averaging</a:t>
            </a:r>
          </a:p>
        </p:txBody>
      </p:sp>
      <p:graphicFrame>
        <p:nvGraphicFramePr>
          <p:cNvPr id="388100" name="Object 4"/>
          <p:cNvGraphicFramePr>
            <a:graphicFrameLocks noChangeAspect="1"/>
          </p:cNvGraphicFramePr>
          <p:nvPr/>
        </p:nvGraphicFramePr>
        <p:xfrm>
          <a:off x="4572000" y="3276600"/>
          <a:ext cx="14351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560" imgH="711000" progId="Equation.3">
                  <p:embed/>
                </p:oleObj>
              </mc:Choice>
              <mc:Fallback>
                <p:oleObj name="Equation" r:id="rId2" imgW="736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76600"/>
                        <a:ext cx="14351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97883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Box Filter</a:t>
            </a:r>
          </a:p>
        </p:txBody>
      </p:sp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396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39433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518234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Handling Boundaries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0772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At (0,0) for instance, you might need pixel data for (-1,-1), which doesn’t exist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Option 1: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Make the output image smaller </a:t>
            </a:r>
            <a:r>
              <a:rPr lang="en-US" altLang="zh-TW" dirty="0">
                <a:ea typeface="新細明體" pitchFamily="18" charset="-120"/>
              </a:rPr>
              <a:t>– don’t evaluate pixels you don’t have all the input for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Option 2: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Replicate the edge pixels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Equivalent to: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= x + i; if (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&lt; 0 )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= 0; and so on for other indices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Option 3: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Reflect image about edge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Equivalent to: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= x + i; if (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&lt; 0 ) 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 = -</a:t>
            </a:r>
            <a:r>
              <a:rPr lang="en-US" altLang="zh-TW" dirty="0" err="1">
                <a:ea typeface="新細明體" pitchFamily="18" charset="-120"/>
              </a:rPr>
              <a:t>posn</a:t>
            </a:r>
            <a:r>
              <a:rPr lang="en-US" altLang="zh-TW" dirty="0">
                <a:ea typeface="新細明體" pitchFamily="18" charset="-120"/>
              </a:rPr>
              <a:t>; and similar for others</a:t>
            </a:r>
          </a:p>
        </p:txBody>
      </p:sp>
      <p:graphicFrame>
        <p:nvGraphicFramePr>
          <p:cNvPr id="391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2960"/>
              </p:ext>
            </p:extLst>
          </p:nvPr>
        </p:nvGraphicFramePr>
        <p:xfrm>
          <a:off x="1219200" y="1295400"/>
          <a:ext cx="65532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95400" imgH="444240" progId="Equation.3">
                  <p:embed/>
                </p:oleObj>
              </mc:Choice>
              <mc:Fallback>
                <p:oleObj name="Equation" r:id="rId2" imgW="3695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95400"/>
                        <a:ext cx="65532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912049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Bartlett Filter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Triangle shaped filter in spatial domain</a:t>
            </a:r>
          </a:p>
          <a:p>
            <a:r>
              <a:rPr lang="en-US" altLang="zh-TW">
                <a:ea typeface="新細明體" pitchFamily="18" charset="-120"/>
              </a:rPr>
              <a:t>In frequency domain, product of two box filters, so attenuates high frequencies more than a box</a:t>
            </a:r>
          </a:p>
          <a:p>
            <a:pPr lvl="1">
              <a:buFontTx/>
              <a:buNone/>
            </a:pPr>
            <a:r>
              <a:rPr lang="en-US" altLang="zh-TW">
                <a:ea typeface="新細明體" pitchFamily="18" charset="-120"/>
              </a:rPr>
              <a:t> </a:t>
            </a:r>
          </a:p>
        </p:txBody>
      </p:sp>
      <p:graphicFrame>
        <p:nvGraphicFramePr>
          <p:cNvPr id="392196" name="Object 4"/>
          <p:cNvGraphicFramePr>
            <a:graphicFrameLocks noChangeAspect="1"/>
          </p:cNvGraphicFramePr>
          <p:nvPr/>
        </p:nvGraphicFramePr>
        <p:xfrm>
          <a:off x="5181600" y="2895600"/>
          <a:ext cx="2608263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3514769" imgH="2143049" progId="Excel.Chart.8">
                  <p:embed followColorScheme="full"/>
                </p:oleObj>
              </mc:Choice>
              <mc:Fallback>
                <p:oleObj name="Chart" r:id="rId2" imgW="3514769" imgH="2143049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895600"/>
                        <a:ext cx="2608263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7" name="Line 5"/>
          <p:cNvSpPr>
            <a:spLocks noChangeShapeType="1"/>
          </p:cNvSpPr>
          <p:nvPr/>
        </p:nvSpPr>
        <p:spPr bwMode="auto">
          <a:xfrm flipH="1">
            <a:off x="1219200" y="45720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2198" name="Line 6"/>
          <p:cNvSpPr>
            <a:spLocks noChangeShapeType="1"/>
          </p:cNvSpPr>
          <p:nvPr/>
        </p:nvSpPr>
        <p:spPr bwMode="auto">
          <a:xfrm flipV="1">
            <a:off x="2514600" y="31242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2199" name="Line 7"/>
          <p:cNvSpPr>
            <a:spLocks noChangeShapeType="1"/>
          </p:cNvSpPr>
          <p:nvPr/>
        </p:nvSpPr>
        <p:spPr bwMode="auto">
          <a:xfrm>
            <a:off x="1219200" y="45720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2200" name="Line 8"/>
          <p:cNvSpPr>
            <a:spLocks noChangeShapeType="1"/>
          </p:cNvSpPr>
          <p:nvPr/>
        </p:nvSpPr>
        <p:spPr bwMode="auto">
          <a:xfrm flipV="1">
            <a:off x="2057400" y="35814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2201" name="Line 9"/>
          <p:cNvSpPr>
            <a:spLocks noChangeShapeType="1"/>
          </p:cNvSpPr>
          <p:nvPr/>
        </p:nvSpPr>
        <p:spPr bwMode="auto">
          <a:xfrm flipH="1" flipV="1">
            <a:off x="2514600" y="3581400"/>
            <a:ext cx="3810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2202" name="Line 10"/>
          <p:cNvSpPr>
            <a:spLocks noChangeShapeType="1"/>
          </p:cNvSpPr>
          <p:nvPr/>
        </p:nvSpPr>
        <p:spPr bwMode="auto">
          <a:xfrm>
            <a:off x="2895600" y="4572000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922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097482"/>
              </p:ext>
            </p:extLst>
          </p:nvPr>
        </p:nvGraphicFramePr>
        <p:xfrm>
          <a:off x="7010400" y="152400"/>
          <a:ext cx="187325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1143000" progId="Equation.3">
                  <p:embed/>
                </p:oleObj>
              </mc:Choice>
              <mc:Fallback>
                <p:oleObj name="Equation" r:id="rId4" imgW="13078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52400"/>
                        <a:ext cx="187325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04" name="Text Box 12"/>
          <p:cNvSpPr txBox="1">
            <a:spLocks noChangeArrowheads="1"/>
          </p:cNvSpPr>
          <p:nvPr/>
        </p:nvSpPr>
        <p:spPr bwMode="auto">
          <a:xfrm>
            <a:off x="762000" y="4946650"/>
            <a:ext cx="3748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Spatial: Triangle (Box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</a:t>
            </a:r>
            <a:r>
              <a:rPr lang="en-US" altLang="zh-TW">
                <a:ea typeface="新細明體" pitchFamily="18" charset="-120"/>
                <a:sym typeface="Math B" pitchFamily="2" charset="2"/>
              </a:rPr>
              <a:t>Box)</a:t>
            </a:r>
          </a:p>
        </p:txBody>
      </p:sp>
      <p:sp>
        <p:nvSpPr>
          <p:cNvPr id="392205" name="Text Box 13"/>
          <p:cNvSpPr txBox="1">
            <a:spLocks noChangeArrowheads="1"/>
          </p:cNvSpPr>
          <p:nvPr/>
        </p:nvSpPr>
        <p:spPr bwMode="auto">
          <a:xfrm>
            <a:off x="5181600" y="4953000"/>
            <a:ext cx="222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ea typeface="新細明體" pitchFamily="18" charset="-120"/>
              </a:rPr>
              <a:t>Frequency: sinc</a:t>
            </a:r>
            <a:r>
              <a:rPr lang="en-US" altLang="zh-TW" baseline="30000">
                <a:ea typeface="新細明體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030115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Constructing Masks: 1D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77200" cy="28956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Sample the filter function at matrix “pixels”, then normalize</a:t>
            </a:r>
          </a:p>
          <a:p>
            <a:r>
              <a:rPr lang="en-US" altLang="zh-TW" dirty="0" err="1">
                <a:ea typeface="新細明體" pitchFamily="18" charset="-120"/>
              </a:rPr>
              <a:t>eg</a:t>
            </a:r>
            <a:r>
              <a:rPr lang="en-US" altLang="zh-TW" dirty="0">
                <a:ea typeface="新細明體" pitchFamily="18" charset="-120"/>
              </a:rPr>
              <a:t> 2D Bartlett</a:t>
            </a: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Can go to edge of pixel or middle of next: results are slightly different</a:t>
            </a:r>
          </a:p>
        </p:txBody>
      </p:sp>
      <p:sp>
        <p:nvSpPr>
          <p:cNvPr id="393220" name="Line 4"/>
          <p:cNvSpPr>
            <a:spLocks noChangeShapeType="1"/>
          </p:cNvSpPr>
          <p:nvPr/>
        </p:nvSpPr>
        <p:spPr bwMode="auto">
          <a:xfrm>
            <a:off x="1143000" y="34290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1" name="Line 5"/>
          <p:cNvSpPr>
            <a:spLocks noChangeShapeType="1"/>
          </p:cNvSpPr>
          <p:nvPr/>
        </p:nvSpPr>
        <p:spPr bwMode="auto">
          <a:xfrm>
            <a:off x="2895600" y="2209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2" name="Line 6"/>
          <p:cNvSpPr>
            <a:spLocks noChangeShapeType="1"/>
          </p:cNvSpPr>
          <p:nvPr/>
        </p:nvSpPr>
        <p:spPr bwMode="auto">
          <a:xfrm flipV="1">
            <a:off x="1600200" y="2362200"/>
            <a:ext cx="12954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3" name="Line 7"/>
          <p:cNvSpPr>
            <a:spLocks noChangeShapeType="1"/>
          </p:cNvSpPr>
          <p:nvPr/>
        </p:nvSpPr>
        <p:spPr bwMode="auto">
          <a:xfrm flipH="1" flipV="1">
            <a:off x="2895600" y="2362200"/>
            <a:ext cx="12954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4" name="Line 8"/>
          <p:cNvSpPr>
            <a:spLocks noChangeShapeType="1"/>
          </p:cNvSpPr>
          <p:nvPr/>
        </p:nvSpPr>
        <p:spPr bwMode="auto">
          <a:xfrm>
            <a:off x="16002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5" name="Line 9"/>
          <p:cNvSpPr>
            <a:spLocks noChangeShapeType="1"/>
          </p:cNvSpPr>
          <p:nvPr/>
        </p:nvSpPr>
        <p:spPr bwMode="auto">
          <a:xfrm>
            <a:off x="25146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6" name="Line 10"/>
          <p:cNvSpPr>
            <a:spLocks noChangeShapeType="1"/>
          </p:cNvSpPr>
          <p:nvPr/>
        </p:nvSpPr>
        <p:spPr bwMode="auto">
          <a:xfrm>
            <a:off x="32766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7" name="Line 11"/>
          <p:cNvSpPr>
            <a:spLocks noChangeShapeType="1"/>
          </p:cNvSpPr>
          <p:nvPr/>
        </p:nvSpPr>
        <p:spPr bwMode="auto">
          <a:xfrm>
            <a:off x="41910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8" name="Line 12"/>
          <p:cNvSpPr>
            <a:spLocks noChangeShapeType="1"/>
          </p:cNvSpPr>
          <p:nvPr/>
        </p:nvSpPr>
        <p:spPr bwMode="auto">
          <a:xfrm flipV="1">
            <a:off x="2057400" y="3048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29" name="Line 13"/>
          <p:cNvSpPr>
            <a:spLocks noChangeShapeType="1"/>
          </p:cNvSpPr>
          <p:nvPr/>
        </p:nvSpPr>
        <p:spPr bwMode="auto">
          <a:xfrm flipV="1">
            <a:off x="3733800" y="3048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30" name="Line 14"/>
          <p:cNvSpPr>
            <a:spLocks noChangeShapeType="1"/>
          </p:cNvSpPr>
          <p:nvPr/>
        </p:nvSpPr>
        <p:spPr bwMode="auto">
          <a:xfrm flipV="1">
            <a:off x="2895600" y="2362200"/>
            <a:ext cx="0" cy="1066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31" name="Text Box 15"/>
          <p:cNvSpPr txBox="1">
            <a:spLocks noChangeArrowheads="1"/>
          </p:cNvSpPr>
          <p:nvPr/>
        </p:nvSpPr>
        <p:spPr bwMode="auto">
          <a:xfrm>
            <a:off x="19050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</a:t>
            </a:r>
          </a:p>
        </p:txBody>
      </p:sp>
      <p:sp>
        <p:nvSpPr>
          <p:cNvPr id="393232" name="Text Box 16"/>
          <p:cNvSpPr txBox="1">
            <a:spLocks noChangeArrowheads="1"/>
          </p:cNvSpPr>
          <p:nvPr/>
        </p:nvSpPr>
        <p:spPr bwMode="auto">
          <a:xfrm>
            <a:off x="27432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33" name="Text Box 17"/>
          <p:cNvSpPr txBox="1">
            <a:spLocks noChangeArrowheads="1"/>
          </p:cNvSpPr>
          <p:nvPr/>
        </p:nvSpPr>
        <p:spPr bwMode="auto">
          <a:xfrm>
            <a:off x="35814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2</a:t>
            </a:r>
          </a:p>
        </p:txBody>
      </p:sp>
      <p:sp>
        <p:nvSpPr>
          <p:cNvPr id="393234" name="Line 18"/>
          <p:cNvSpPr>
            <a:spLocks noChangeShapeType="1"/>
          </p:cNvSpPr>
          <p:nvPr/>
        </p:nvSpPr>
        <p:spPr bwMode="auto">
          <a:xfrm>
            <a:off x="4648200" y="3048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35" name="Rectangle 19"/>
          <p:cNvSpPr>
            <a:spLocks noChangeArrowheads="1"/>
          </p:cNvSpPr>
          <p:nvPr/>
        </p:nvSpPr>
        <p:spPr bwMode="auto">
          <a:xfrm>
            <a:off x="6477000" y="2743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36" name="Text Box 20"/>
          <p:cNvSpPr txBox="1">
            <a:spLocks noChangeArrowheads="1"/>
          </p:cNvSpPr>
          <p:nvPr/>
        </p:nvSpPr>
        <p:spPr bwMode="auto">
          <a:xfrm>
            <a:off x="66294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37" name="Rectangle 21"/>
          <p:cNvSpPr>
            <a:spLocks noChangeArrowheads="1"/>
          </p:cNvSpPr>
          <p:nvPr/>
        </p:nvSpPr>
        <p:spPr bwMode="auto">
          <a:xfrm>
            <a:off x="7086600" y="2743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38" name="Rectangle 22"/>
          <p:cNvSpPr>
            <a:spLocks noChangeArrowheads="1"/>
          </p:cNvSpPr>
          <p:nvPr/>
        </p:nvSpPr>
        <p:spPr bwMode="auto">
          <a:xfrm>
            <a:off x="7696200" y="2743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39" name="Text Box 23"/>
          <p:cNvSpPr txBox="1">
            <a:spLocks noChangeArrowheads="1"/>
          </p:cNvSpPr>
          <p:nvPr/>
        </p:nvSpPr>
        <p:spPr bwMode="auto">
          <a:xfrm>
            <a:off x="72390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3</a:t>
            </a:r>
          </a:p>
        </p:txBody>
      </p:sp>
      <p:sp>
        <p:nvSpPr>
          <p:cNvPr id="393240" name="Text Box 24"/>
          <p:cNvSpPr txBox="1">
            <a:spLocks noChangeArrowheads="1"/>
          </p:cNvSpPr>
          <p:nvPr/>
        </p:nvSpPr>
        <p:spPr bwMode="auto">
          <a:xfrm>
            <a:off x="78486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41" name="Line 25"/>
          <p:cNvSpPr>
            <a:spLocks noChangeShapeType="1"/>
          </p:cNvSpPr>
          <p:nvPr/>
        </p:nvSpPr>
        <p:spPr bwMode="auto">
          <a:xfrm>
            <a:off x="6019800" y="3048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6019800" y="259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43" name="Text Box 27"/>
          <p:cNvSpPr txBox="1">
            <a:spLocks noChangeArrowheads="1"/>
          </p:cNvSpPr>
          <p:nvPr/>
        </p:nvSpPr>
        <p:spPr bwMode="auto">
          <a:xfrm>
            <a:off x="6019800" y="3048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5</a:t>
            </a:r>
          </a:p>
        </p:txBody>
      </p:sp>
      <p:sp>
        <p:nvSpPr>
          <p:cNvPr id="393244" name="Rectangle 28"/>
          <p:cNvSpPr>
            <a:spLocks noChangeArrowheads="1"/>
          </p:cNvSpPr>
          <p:nvPr/>
        </p:nvSpPr>
        <p:spPr bwMode="auto">
          <a:xfrm>
            <a:off x="6477000" y="4876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45" name="Text Box 29"/>
          <p:cNvSpPr txBox="1">
            <a:spLocks noChangeArrowheads="1"/>
          </p:cNvSpPr>
          <p:nvPr/>
        </p:nvSpPr>
        <p:spPr bwMode="auto">
          <a:xfrm>
            <a:off x="6629400" y="4953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46" name="Rectangle 30"/>
          <p:cNvSpPr>
            <a:spLocks noChangeArrowheads="1"/>
          </p:cNvSpPr>
          <p:nvPr/>
        </p:nvSpPr>
        <p:spPr bwMode="auto">
          <a:xfrm>
            <a:off x="7086600" y="4876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47" name="Rectangle 31"/>
          <p:cNvSpPr>
            <a:spLocks noChangeArrowheads="1"/>
          </p:cNvSpPr>
          <p:nvPr/>
        </p:nvSpPr>
        <p:spPr bwMode="auto">
          <a:xfrm>
            <a:off x="7696200" y="4876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3248" name="Text Box 32"/>
          <p:cNvSpPr txBox="1">
            <a:spLocks noChangeArrowheads="1"/>
          </p:cNvSpPr>
          <p:nvPr/>
        </p:nvSpPr>
        <p:spPr bwMode="auto">
          <a:xfrm>
            <a:off x="7239000" y="4953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2</a:t>
            </a:r>
          </a:p>
        </p:txBody>
      </p:sp>
      <p:sp>
        <p:nvSpPr>
          <p:cNvPr id="393249" name="Text Box 33"/>
          <p:cNvSpPr txBox="1">
            <a:spLocks noChangeArrowheads="1"/>
          </p:cNvSpPr>
          <p:nvPr/>
        </p:nvSpPr>
        <p:spPr bwMode="auto">
          <a:xfrm>
            <a:off x="7848600" y="4953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50" name="Line 34"/>
          <p:cNvSpPr>
            <a:spLocks noChangeShapeType="1"/>
          </p:cNvSpPr>
          <p:nvPr/>
        </p:nvSpPr>
        <p:spPr bwMode="auto">
          <a:xfrm>
            <a:off x="6019800" y="518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1" name="Text Box 35"/>
          <p:cNvSpPr txBox="1">
            <a:spLocks noChangeArrowheads="1"/>
          </p:cNvSpPr>
          <p:nvPr/>
        </p:nvSpPr>
        <p:spPr bwMode="auto">
          <a:xfrm>
            <a:off x="6019800" y="4724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52" name="Text Box 36"/>
          <p:cNvSpPr txBox="1">
            <a:spLocks noChangeArrowheads="1"/>
          </p:cNvSpPr>
          <p:nvPr/>
        </p:nvSpPr>
        <p:spPr bwMode="auto">
          <a:xfrm>
            <a:off x="6019800" y="5181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4</a:t>
            </a:r>
          </a:p>
        </p:txBody>
      </p:sp>
      <p:sp>
        <p:nvSpPr>
          <p:cNvPr id="393253" name="Line 37"/>
          <p:cNvSpPr>
            <a:spLocks noChangeShapeType="1"/>
          </p:cNvSpPr>
          <p:nvPr/>
        </p:nvSpPr>
        <p:spPr bwMode="auto">
          <a:xfrm>
            <a:off x="1295400" y="54864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4" name="Line 38"/>
          <p:cNvSpPr>
            <a:spLocks noChangeShapeType="1"/>
          </p:cNvSpPr>
          <p:nvPr/>
        </p:nvSpPr>
        <p:spPr bwMode="auto">
          <a:xfrm>
            <a:off x="3048000" y="4267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5" name="Line 39"/>
          <p:cNvSpPr>
            <a:spLocks noChangeShapeType="1"/>
          </p:cNvSpPr>
          <p:nvPr/>
        </p:nvSpPr>
        <p:spPr bwMode="auto">
          <a:xfrm flipV="1">
            <a:off x="1295400" y="4419600"/>
            <a:ext cx="17526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6" name="Line 40"/>
          <p:cNvSpPr>
            <a:spLocks noChangeShapeType="1"/>
          </p:cNvSpPr>
          <p:nvPr/>
        </p:nvSpPr>
        <p:spPr bwMode="auto">
          <a:xfrm flipH="1" flipV="1">
            <a:off x="3048000" y="4419600"/>
            <a:ext cx="17526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7" name="Line 41"/>
          <p:cNvSpPr>
            <a:spLocks noChangeShapeType="1"/>
          </p:cNvSpPr>
          <p:nvPr/>
        </p:nvSpPr>
        <p:spPr bwMode="auto">
          <a:xfrm>
            <a:off x="17526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8" name="Line 42"/>
          <p:cNvSpPr>
            <a:spLocks noChangeShapeType="1"/>
          </p:cNvSpPr>
          <p:nvPr/>
        </p:nvSpPr>
        <p:spPr bwMode="auto">
          <a:xfrm>
            <a:off x="26670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59" name="Line 43"/>
          <p:cNvSpPr>
            <a:spLocks noChangeShapeType="1"/>
          </p:cNvSpPr>
          <p:nvPr/>
        </p:nvSpPr>
        <p:spPr bwMode="auto">
          <a:xfrm>
            <a:off x="34290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60" name="Line 44"/>
          <p:cNvSpPr>
            <a:spLocks noChangeShapeType="1"/>
          </p:cNvSpPr>
          <p:nvPr/>
        </p:nvSpPr>
        <p:spPr bwMode="auto">
          <a:xfrm>
            <a:off x="43434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61" name="Line 45"/>
          <p:cNvSpPr>
            <a:spLocks noChangeShapeType="1"/>
          </p:cNvSpPr>
          <p:nvPr/>
        </p:nvSpPr>
        <p:spPr bwMode="auto">
          <a:xfrm flipV="1">
            <a:off x="2209800" y="49530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62" name="Line 46"/>
          <p:cNvSpPr>
            <a:spLocks noChangeShapeType="1"/>
          </p:cNvSpPr>
          <p:nvPr/>
        </p:nvSpPr>
        <p:spPr bwMode="auto">
          <a:xfrm flipV="1">
            <a:off x="3886200" y="49530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63" name="Line 47"/>
          <p:cNvSpPr>
            <a:spLocks noChangeShapeType="1"/>
          </p:cNvSpPr>
          <p:nvPr/>
        </p:nvSpPr>
        <p:spPr bwMode="auto">
          <a:xfrm flipV="1">
            <a:off x="3048000" y="4419600"/>
            <a:ext cx="0" cy="1066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3264" name="Text Box 48"/>
          <p:cNvSpPr txBox="1">
            <a:spLocks noChangeArrowheads="1"/>
          </p:cNvSpPr>
          <p:nvPr/>
        </p:nvSpPr>
        <p:spPr bwMode="auto">
          <a:xfrm>
            <a:off x="2057400" y="5486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</a:t>
            </a:r>
          </a:p>
        </p:txBody>
      </p:sp>
      <p:sp>
        <p:nvSpPr>
          <p:cNvPr id="393265" name="Text Box 49"/>
          <p:cNvSpPr txBox="1">
            <a:spLocks noChangeArrowheads="1"/>
          </p:cNvSpPr>
          <p:nvPr/>
        </p:nvSpPr>
        <p:spPr bwMode="auto">
          <a:xfrm>
            <a:off x="2895600" y="5486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3266" name="Text Box 50"/>
          <p:cNvSpPr txBox="1">
            <a:spLocks noChangeArrowheads="1"/>
          </p:cNvSpPr>
          <p:nvPr/>
        </p:nvSpPr>
        <p:spPr bwMode="auto">
          <a:xfrm>
            <a:off x="3733800" y="5486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2</a:t>
            </a:r>
          </a:p>
        </p:txBody>
      </p:sp>
      <p:sp>
        <p:nvSpPr>
          <p:cNvPr id="393267" name="Line 51"/>
          <p:cNvSpPr>
            <a:spLocks noChangeShapeType="1"/>
          </p:cNvSpPr>
          <p:nvPr/>
        </p:nvSpPr>
        <p:spPr bwMode="auto">
          <a:xfrm>
            <a:off x="4800600" y="5105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559042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Constructing Masks: 2D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Multiply 2 1D masks together using </a:t>
            </a:r>
            <a:r>
              <a:rPr lang="en-US" altLang="zh-TW" i="1" dirty="0">
                <a:ea typeface="新細明體" pitchFamily="18" charset="-120"/>
              </a:rPr>
              <a:t>outer product</a:t>
            </a:r>
          </a:p>
          <a:p>
            <a:endParaRPr lang="en-US" altLang="zh-TW" i="1" dirty="0">
              <a:ea typeface="新細明體" pitchFamily="18" charset="-120"/>
            </a:endParaRPr>
          </a:p>
          <a:p>
            <a:endParaRPr lang="en-US" altLang="zh-TW" i="1" dirty="0">
              <a:ea typeface="新細明體" pitchFamily="18" charset="-120"/>
            </a:endParaRPr>
          </a:p>
          <a:p>
            <a:r>
              <a:rPr lang="en-US" altLang="zh-TW" i="1" dirty="0">
                <a:ea typeface="新細明體" pitchFamily="18" charset="-120"/>
              </a:rPr>
              <a:t>M</a:t>
            </a:r>
            <a:r>
              <a:rPr lang="en-US" altLang="zh-TW" dirty="0">
                <a:ea typeface="新細明體" pitchFamily="18" charset="-120"/>
              </a:rPr>
              <a:t> is 2D mask, </a:t>
            </a:r>
            <a:r>
              <a:rPr lang="en-US" altLang="zh-TW" i="1" dirty="0">
                <a:ea typeface="新細明體" pitchFamily="18" charset="-120"/>
              </a:rPr>
              <a:t>m</a:t>
            </a:r>
            <a:r>
              <a:rPr lang="en-US" altLang="zh-TW" dirty="0">
                <a:ea typeface="新細明體" pitchFamily="18" charset="-120"/>
              </a:rPr>
              <a:t> is 1D mask</a:t>
            </a:r>
          </a:p>
        </p:txBody>
      </p:sp>
      <p:graphicFrame>
        <p:nvGraphicFramePr>
          <p:cNvPr id="394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838775"/>
              </p:ext>
            </p:extLst>
          </p:nvPr>
        </p:nvGraphicFramePr>
        <p:xfrm>
          <a:off x="2895600" y="1828800"/>
          <a:ext cx="3416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760" imgH="203040" progId="Equation.3">
                  <p:embed/>
                </p:oleObj>
              </mc:Choice>
              <mc:Fallback>
                <p:oleObj name="Equation" r:id="rId2" imgW="1193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28800"/>
                        <a:ext cx="34163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45" name="Rectangle 5"/>
          <p:cNvSpPr>
            <a:spLocks noChangeArrowheads="1"/>
          </p:cNvSpPr>
          <p:nvPr/>
        </p:nvSpPr>
        <p:spPr bwMode="auto">
          <a:xfrm>
            <a:off x="64770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46" name="Text Box 6"/>
          <p:cNvSpPr txBox="1">
            <a:spLocks noChangeArrowheads="1"/>
          </p:cNvSpPr>
          <p:nvPr/>
        </p:nvSpPr>
        <p:spPr bwMode="auto">
          <a:xfrm>
            <a:off x="6477000" y="28956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0.2</a:t>
            </a:r>
          </a:p>
        </p:txBody>
      </p:sp>
      <p:sp>
        <p:nvSpPr>
          <p:cNvPr id="394247" name="Rectangle 7"/>
          <p:cNvSpPr>
            <a:spLocks noChangeArrowheads="1"/>
          </p:cNvSpPr>
          <p:nvPr/>
        </p:nvSpPr>
        <p:spPr bwMode="auto">
          <a:xfrm>
            <a:off x="70866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48" name="Rectangle 8"/>
          <p:cNvSpPr>
            <a:spLocks noChangeArrowheads="1"/>
          </p:cNvSpPr>
          <p:nvPr/>
        </p:nvSpPr>
        <p:spPr bwMode="auto">
          <a:xfrm>
            <a:off x="76962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49" name="Text Box 9"/>
          <p:cNvSpPr txBox="1">
            <a:spLocks noChangeArrowheads="1"/>
          </p:cNvSpPr>
          <p:nvPr/>
        </p:nvSpPr>
        <p:spPr bwMode="auto">
          <a:xfrm>
            <a:off x="7086600" y="28956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0.6</a:t>
            </a:r>
          </a:p>
        </p:txBody>
      </p:sp>
      <p:sp>
        <p:nvSpPr>
          <p:cNvPr id="394250" name="Text Box 10"/>
          <p:cNvSpPr txBox="1">
            <a:spLocks noChangeArrowheads="1"/>
          </p:cNvSpPr>
          <p:nvPr/>
        </p:nvSpPr>
        <p:spPr bwMode="auto">
          <a:xfrm>
            <a:off x="7696200" y="28956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0.2</a:t>
            </a:r>
          </a:p>
        </p:txBody>
      </p:sp>
      <p:sp>
        <p:nvSpPr>
          <p:cNvPr id="394251" name="Rectangle 11"/>
          <p:cNvSpPr>
            <a:spLocks noChangeArrowheads="1"/>
          </p:cNvSpPr>
          <p:nvPr/>
        </p:nvSpPr>
        <p:spPr bwMode="auto">
          <a:xfrm>
            <a:off x="5791200" y="3505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52" name="Text Box 12"/>
          <p:cNvSpPr txBox="1">
            <a:spLocks noChangeArrowheads="1"/>
          </p:cNvSpPr>
          <p:nvPr/>
        </p:nvSpPr>
        <p:spPr bwMode="auto">
          <a:xfrm>
            <a:off x="5791200" y="35814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0.2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5791200" y="4114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54" name="Rectangle 14"/>
          <p:cNvSpPr>
            <a:spLocks noChangeArrowheads="1"/>
          </p:cNvSpPr>
          <p:nvPr/>
        </p:nvSpPr>
        <p:spPr bwMode="auto">
          <a:xfrm>
            <a:off x="5791200" y="4724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55" name="Text Box 15"/>
          <p:cNvSpPr txBox="1">
            <a:spLocks noChangeArrowheads="1"/>
          </p:cNvSpPr>
          <p:nvPr/>
        </p:nvSpPr>
        <p:spPr bwMode="auto">
          <a:xfrm>
            <a:off x="5791200" y="41910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0.6</a:t>
            </a:r>
          </a:p>
        </p:txBody>
      </p:sp>
      <p:sp>
        <p:nvSpPr>
          <p:cNvPr id="394256" name="Text Box 16"/>
          <p:cNvSpPr txBox="1">
            <a:spLocks noChangeArrowheads="1"/>
          </p:cNvSpPr>
          <p:nvPr/>
        </p:nvSpPr>
        <p:spPr bwMode="auto">
          <a:xfrm>
            <a:off x="5791200" y="48006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0.2</a:t>
            </a:r>
          </a:p>
        </p:txBody>
      </p:sp>
      <p:sp>
        <p:nvSpPr>
          <p:cNvPr id="394257" name="Rectangle 17"/>
          <p:cNvSpPr>
            <a:spLocks noChangeArrowheads="1"/>
          </p:cNvSpPr>
          <p:nvPr/>
        </p:nvSpPr>
        <p:spPr bwMode="auto">
          <a:xfrm>
            <a:off x="6477000" y="3505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58" name="Rectangle 18"/>
          <p:cNvSpPr>
            <a:spLocks noChangeArrowheads="1"/>
          </p:cNvSpPr>
          <p:nvPr/>
        </p:nvSpPr>
        <p:spPr bwMode="auto">
          <a:xfrm>
            <a:off x="7086600" y="3505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auto">
          <a:xfrm>
            <a:off x="7696200" y="35052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0" name="Rectangle 20"/>
          <p:cNvSpPr>
            <a:spLocks noChangeArrowheads="1"/>
          </p:cNvSpPr>
          <p:nvPr/>
        </p:nvSpPr>
        <p:spPr bwMode="auto">
          <a:xfrm>
            <a:off x="6477000" y="4114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1" name="Rectangle 21"/>
          <p:cNvSpPr>
            <a:spLocks noChangeArrowheads="1"/>
          </p:cNvSpPr>
          <p:nvPr/>
        </p:nvSpPr>
        <p:spPr bwMode="auto">
          <a:xfrm>
            <a:off x="7086600" y="4114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2" name="Rectangle 22"/>
          <p:cNvSpPr>
            <a:spLocks noChangeArrowheads="1"/>
          </p:cNvSpPr>
          <p:nvPr/>
        </p:nvSpPr>
        <p:spPr bwMode="auto">
          <a:xfrm>
            <a:off x="7696200" y="41148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3" name="Rectangle 23"/>
          <p:cNvSpPr>
            <a:spLocks noChangeArrowheads="1"/>
          </p:cNvSpPr>
          <p:nvPr/>
        </p:nvSpPr>
        <p:spPr bwMode="auto">
          <a:xfrm>
            <a:off x="7696200" y="4724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4" name="Rectangle 24"/>
          <p:cNvSpPr>
            <a:spLocks noChangeArrowheads="1"/>
          </p:cNvSpPr>
          <p:nvPr/>
        </p:nvSpPr>
        <p:spPr bwMode="auto">
          <a:xfrm>
            <a:off x="7086600" y="4724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5" name="Rectangle 25"/>
          <p:cNvSpPr>
            <a:spLocks noChangeArrowheads="1"/>
          </p:cNvSpPr>
          <p:nvPr/>
        </p:nvSpPr>
        <p:spPr bwMode="auto">
          <a:xfrm>
            <a:off x="6477000" y="4724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4266" name="Text Box 26"/>
          <p:cNvSpPr txBox="1">
            <a:spLocks noChangeArrowheads="1"/>
          </p:cNvSpPr>
          <p:nvPr/>
        </p:nvSpPr>
        <p:spPr bwMode="auto">
          <a:xfrm>
            <a:off x="6400800" y="35814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0.04</a:t>
            </a:r>
          </a:p>
        </p:txBody>
      </p:sp>
      <p:sp>
        <p:nvSpPr>
          <p:cNvPr id="394267" name="Text Box 27"/>
          <p:cNvSpPr txBox="1">
            <a:spLocks noChangeArrowheads="1"/>
          </p:cNvSpPr>
          <p:nvPr/>
        </p:nvSpPr>
        <p:spPr bwMode="auto">
          <a:xfrm>
            <a:off x="7010400" y="35814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0.12</a:t>
            </a:r>
          </a:p>
        </p:txBody>
      </p:sp>
      <p:sp>
        <p:nvSpPr>
          <p:cNvPr id="394268" name="Text Box 28"/>
          <p:cNvSpPr txBox="1">
            <a:spLocks noChangeArrowheads="1"/>
          </p:cNvSpPr>
          <p:nvPr/>
        </p:nvSpPr>
        <p:spPr bwMode="auto">
          <a:xfrm>
            <a:off x="7620000" y="35814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0.04</a:t>
            </a:r>
          </a:p>
        </p:txBody>
      </p:sp>
      <p:sp>
        <p:nvSpPr>
          <p:cNvPr id="394269" name="Text Box 29"/>
          <p:cNvSpPr txBox="1">
            <a:spLocks noChangeArrowheads="1"/>
          </p:cNvSpPr>
          <p:nvPr/>
        </p:nvSpPr>
        <p:spPr bwMode="auto">
          <a:xfrm>
            <a:off x="7620000" y="41910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0.12</a:t>
            </a:r>
          </a:p>
        </p:txBody>
      </p:sp>
      <p:sp>
        <p:nvSpPr>
          <p:cNvPr id="394270" name="Text Box 30"/>
          <p:cNvSpPr txBox="1">
            <a:spLocks noChangeArrowheads="1"/>
          </p:cNvSpPr>
          <p:nvPr/>
        </p:nvSpPr>
        <p:spPr bwMode="auto">
          <a:xfrm>
            <a:off x="7010400" y="41910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0.36</a:t>
            </a:r>
          </a:p>
        </p:txBody>
      </p:sp>
      <p:sp>
        <p:nvSpPr>
          <p:cNvPr id="394271" name="Text Box 31"/>
          <p:cNvSpPr txBox="1">
            <a:spLocks noChangeArrowheads="1"/>
          </p:cNvSpPr>
          <p:nvPr/>
        </p:nvSpPr>
        <p:spPr bwMode="auto">
          <a:xfrm>
            <a:off x="6400800" y="41910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0.12</a:t>
            </a:r>
          </a:p>
        </p:txBody>
      </p:sp>
      <p:sp>
        <p:nvSpPr>
          <p:cNvPr id="394272" name="Text Box 32"/>
          <p:cNvSpPr txBox="1">
            <a:spLocks noChangeArrowheads="1"/>
          </p:cNvSpPr>
          <p:nvPr/>
        </p:nvSpPr>
        <p:spPr bwMode="auto">
          <a:xfrm>
            <a:off x="6400800" y="48006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0.04</a:t>
            </a:r>
          </a:p>
        </p:txBody>
      </p:sp>
      <p:sp>
        <p:nvSpPr>
          <p:cNvPr id="394273" name="Text Box 33"/>
          <p:cNvSpPr txBox="1">
            <a:spLocks noChangeArrowheads="1"/>
          </p:cNvSpPr>
          <p:nvPr/>
        </p:nvSpPr>
        <p:spPr bwMode="auto">
          <a:xfrm>
            <a:off x="7010400" y="48006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0.12</a:t>
            </a:r>
          </a:p>
        </p:txBody>
      </p:sp>
      <p:sp>
        <p:nvSpPr>
          <p:cNvPr id="394274" name="Text Box 34"/>
          <p:cNvSpPr txBox="1">
            <a:spLocks noChangeArrowheads="1"/>
          </p:cNvSpPr>
          <p:nvPr/>
        </p:nvSpPr>
        <p:spPr bwMode="auto">
          <a:xfrm>
            <a:off x="7620000" y="4800600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0.04</a:t>
            </a:r>
          </a:p>
        </p:txBody>
      </p:sp>
    </p:spTree>
    <p:extLst>
      <p:ext uri="{BB962C8B-B14F-4D97-AF65-F5344CB8AC3E}">
        <p14:creationId xmlns:p14="http://schemas.microsoft.com/office/powerpoint/2010/main" val="3250535508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Bartlett Filter</a:t>
            </a:r>
          </a:p>
        </p:txBody>
      </p:sp>
      <p:pic>
        <p:nvPicPr>
          <p:cNvPr id="395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2862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5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267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2115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Gaussian Filter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Attenuates high frequencies even further</a:t>
            </a:r>
          </a:p>
          <a:p>
            <a:r>
              <a:rPr lang="en-US" altLang="zh-TW">
                <a:ea typeface="新細明體" pitchFamily="18" charset="-120"/>
              </a:rPr>
              <a:t>In 2d, rotationally symmetric, so fewer artifacts</a:t>
            </a:r>
          </a:p>
        </p:txBody>
      </p:sp>
      <p:graphicFrame>
        <p:nvGraphicFramePr>
          <p:cNvPr id="396292" name="Object 4"/>
          <p:cNvGraphicFramePr>
            <a:graphicFrameLocks noChangeAspect="1"/>
          </p:cNvGraphicFramePr>
          <p:nvPr/>
        </p:nvGraphicFramePr>
        <p:xfrm>
          <a:off x="1373188" y="2819400"/>
          <a:ext cx="2667000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3733605" imgH="1495349" progId="Excel.Chart.8">
                  <p:embed followColorScheme="full"/>
                </p:oleObj>
              </mc:Choice>
              <mc:Fallback>
                <p:oleObj name="Chart" r:id="rId2" imgW="3733605" imgH="1495349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819400"/>
                        <a:ext cx="2667000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3" name="Object 5"/>
          <p:cNvGraphicFramePr>
            <a:graphicFrameLocks noChangeAspect="1"/>
          </p:cNvGraphicFramePr>
          <p:nvPr/>
        </p:nvGraphicFramePr>
        <p:xfrm>
          <a:off x="4953000" y="2819400"/>
          <a:ext cx="2668588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4" imgW="3733605" imgH="1495349" progId="Excel.Chart.8">
                  <p:embed followColorScheme="full"/>
                </p:oleObj>
              </mc:Choice>
              <mc:Fallback>
                <p:oleObj name="Chart" r:id="rId4" imgW="3733605" imgH="1495349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19400"/>
                        <a:ext cx="2668588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4" name="Object 6"/>
          <p:cNvGraphicFramePr>
            <a:graphicFrameLocks noChangeAspect="1"/>
          </p:cNvGraphicFramePr>
          <p:nvPr/>
        </p:nvGraphicFramePr>
        <p:xfrm>
          <a:off x="4164013" y="3484563"/>
          <a:ext cx="900112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95000" imgH="444240" progId="Equation.3">
                  <p:embed/>
                </p:oleObj>
              </mc:Choice>
              <mc:Fallback>
                <p:oleObj name="Equation" r:id="rId6" imgW="495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3484563"/>
                        <a:ext cx="900112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5" name="Object 7"/>
          <p:cNvGraphicFramePr>
            <a:graphicFrameLocks noChangeAspect="1"/>
          </p:cNvGraphicFramePr>
          <p:nvPr/>
        </p:nvGraphicFramePr>
        <p:xfrm>
          <a:off x="6781800" y="304800"/>
          <a:ext cx="2082800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25400" imgH="1143000" progId="Equation.3">
                  <p:embed/>
                </p:oleObj>
              </mc:Choice>
              <mc:Fallback>
                <p:oleObj name="Equation" r:id="rId8" imgW="16254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04800"/>
                        <a:ext cx="2082800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491389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Gaussian Filtering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Compute weighted sum of pixel neighborhood: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Weights</a:t>
            </a:r>
            <a:r>
              <a:rPr lang="en-US" altLang="zh-TW" sz="2000" dirty="0">
                <a:ea typeface="新細明體" pitchFamily="18" charset="-120"/>
              </a:rPr>
              <a:t> are normalized values of Gaussian function</a:t>
            </a:r>
          </a:p>
        </p:txBody>
      </p:sp>
      <p:pic>
        <p:nvPicPr>
          <p:cNvPr id="67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41148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2050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Pixel Operations</a:t>
            </a:r>
          </a:p>
        </p:txBody>
      </p:sp>
      <p:pic>
        <p:nvPicPr>
          <p:cNvPr id="417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762793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02B635-7564-450E-A838-56C1283AC33E}"/>
              </a:ext>
            </a:extLst>
          </p:cNvPr>
          <p:cNvSpPr/>
          <p:nvPr/>
        </p:nvSpPr>
        <p:spPr bwMode="auto">
          <a:xfrm>
            <a:off x="6934200" y="3124200"/>
            <a:ext cx="533400" cy="457200"/>
          </a:xfrm>
          <a:prstGeom prst="rect">
            <a:avLst/>
          </a:prstGeom>
          <a:solidFill>
            <a:srgbClr val="FFCC66">
              <a:alpha val="50196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13144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Gaussian Filter</a:t>
            </a:r>
          </a:p>
        </p:txBody>
      </p:sp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267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7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267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503058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Constructing Gaussian Mask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Use the binomial coefficients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Central Limit Theorem (probability) says that with more samples, binomial converges to Gaussian</a:t>
            </a:r>
          </a:p>
        </p:txBody>
      </p:sp>
      <p:sp>
        <p:nvSpPr>
          <p:cNvPr id="398340" name="Rectangle 4"/>
          <p:cNvSpPr>
            <a:spLocks noChangeArrowheads="1"/>
          </p:cNvSpPr>
          <p:nvPr/>
        </p:nvSpPr>
        <p:spPr bwMode="auto">
          <a:xfrm>
            <a:off x="24384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2590800" y="2895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42" name="Rectangle 6"/>
          <p:cNvSpPr>
            <a:spLocks noChangeArrowheads="1"/>
          </p:cNvSpPr>
          <p:nvPr/>
        </p:nvSpPr>
        <p:spPr bwMode="auto">
          <a:xfrm>
            <a:off x="30480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43" name="Rectangle 7"/>
          <p:cNvSpPr>
            <a:spLocks noChangeArrowheads="1"/>
          </p:cNvSpPr>
          <p:nvPr/>
        </p:nvSpPr>
        <p:spPr bwMode="auto">
          <a:xfrm>
            <a:off x="3657600" y="28194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44" name="Text Box 8"/>
          <p:cNvSpPr txBox="1">
            <a:spLocks noChangeArrowheads="1"/>
          </p:cNvSpPr>
          <p:nvPr/>
        </p:nvSpPr>
        <p:spPr bwMode="auto">
          <a:xfrm>
            <a:off x="3200400" y="2895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2</a:t>
            </a:r>
          </a:p>
        </p:txBody>
      </p:sp>
      <p:sp>
        <p:nvSpPr>
          <p:cNvPr id="398345" name="Text Box 9"/>
          <p:cNvSpPr txBox="1">
            <a:spLocks noChangeArrowheads="1"/>
          </p:cNvSpPr>
          <p:nvPr/>
        </p:nvSpPr>
        <p:spPr bwMode="auto">
          <a:xfrm>
            <a:off x="3810000" y="2895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46" name="Line 10"/>
          <p:cNvSpPr>
            <a:spLocks noChangeShapeType="1"/>
          </p:cNvSpPr>
          <p:nvPr/>
        </p:nvSpPr>
        <p:spPr bwMode="auto">
          <a:xfrm>
            <a:off x="1981200" y="3124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8347" name="Text Box 11"/>
          <p:cNvSpPr txBox="1">
            <a:spLocks noChangeArrowheads="1"/>
          </p:cNvSpPr>
          <p:nvPr/>
        </p:nvSpPr>
        <p:spPr bwMode="auto">
          <a:xfrm>
            <a:off x="1981200" y="2667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48" name="Text Box 12"/>
          <p:cNvSpPr txBox="1">
            <a:spLocks noChangeArrowheads="1"/>
          </p:cNvSpPr>
          <p:nvPr/>
        </p:nvSpPr>
        <p:spPr bwMode="auto">
          <a:xfrm>
            <a:off x="1981200" y="3124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4</a:t>
            </a:r>
          </a:p>
        </p:txBody>
      </p:sp>
      <p:sp>
        <p:nvSpPr>
          <p:cNvPr id="398349" name="Rectangle 13"/>
          <p:cNvSpPr>
            <a:spLocks noChangeArrowheads="1"/>
          </p:cNvSpPr>
          <p:nvPr/>
        </p:nvSpPr>
        <p:spPr bwMode="auto">
          <a:xfrm>
            <a:off x="1828800" y="36576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50" name="Text Box 14"/>
          <p:cNvSpPr txBox="1">
            <a:spLocks noChangeArrowheads="1"/>
          </p:cNvSpPr>
          <p:nvPr/>
        </p:nvSpPr>
        <p:spPr bwMode="auto">
          <a:xfrm>
            <a:off x="1981200" y="3733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51" name="Rectangle 15"/>
          <p:cNvSpPr>
            <a:spLocks noChangeArrowheads="1"/>
          </p:cNvSpPr>
          <p:nvPr/>
        </p:nvSpPr>
        <p:spPr bwMode="auto">
          <a:xfrm>
            <a:off x="2438400" y="36576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52" name="Rectangle 16"/>
          <p:cNvSpPr>
            <a:spLocks noChangeArrowheads="1"/>
          </p:cNvSpPr>
          <p:nvPr/>
        </p:nvSpPr>
        <p:spPr bwMode="auto">
          <a:xfrm>
            <a:off x="3048000" y="36576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53" name="Text Box 17"/>
          <p:cNvSpPr txBox="1">
            <a:spLocks noChangeArrowheads="1"/>
          </p:cNvSpPr>
          <p:nvPr/>
        </p:nvSpPr>
        <p:spPr bwMode="auto">
          <a:xfrm>
            <a:off x="2590800" y="3733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4</a:t>
            </a:r>
          </a:p>
        </p:txBody>
      </p:sp>
      <p:sp>
        <p:nvSpPr>
          <p:cNvPr id="398354" name="Text Box 18"/>
          <p:cNvSpPr txBox="1">
            <a:spLocks noChangeArrowheads="1"/>
          </p:cNvSpPr>
          <p:nvPr/>
        </p:nvSpPr>
        <p:spPr bwMode="auto">
          <a:xfrm>
            <a:off x="3200400" y="3733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398355" name="Line 19"/>
          <p:cNvSpPr>
            <a:spLocks noChangeShapeType="1"/>
          </p:cNvSpPr>
          <p:nvPr/>
        </p:nvSpPr>
        <p:spPr bwMode="auto">
          <a:xfrm>
            <a:off x="1371600" y="3962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8356" name="Text Box 20"/>
          <p:cNvSpPr txBox="1">
            <a:spLocks noChangeArrowheads="1"/>
          </p:cNvSpPr>
          <p:nvPr/>
        </p:nvSpPr>
        <p:spPr bwMode="auto">
          <a:xfrm>
            <a:off x="1295400" y="39624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16</a:t>
            </a:r>
          </a:p>
        </p:txBody>
      </p:sp>
      <p:sp>
        <p:nvSpPr>
          <p:cNvPr id="398357" name="Line 21"/>
          <p:cNvSpPr>
            <a:spLocks noChangeShapeType="1"/>
          </p:cNvSpPr>
          <p:nvPr/>
        </p:nvSpPr>
        <p:spPr bwMode="auto">
          <a:xfrm>
            <a:off x="1371600" y="3962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8358" name="Text Box 22"/>
          <p:cNvSpPr txBox="1">
            <a:spLocks noChangeArrowheads="1"/>
          </p:cNvSpPr>
          <p:nvPr/>
        </p:nvSpPr>
        <p:spPr bwMode="auto">
          <a:xfrm>
            <a:off x="1371600" y="3505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59" name="Rectangle 23"/>
          <p:cNvSpPr>
            <a:spLocks noChangeArrowheads="1"/>
          </p:cNvSpPr>
          <p:nvPr/>
        </p:nvSpPr>
        <p:spPr bwMode="auto">
          <a:xfrm>
            <a:off x="3657600" y="36576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60" name="Rectangle 24"/>
          <p:cNvSpPr>
            <a:spLocks noChangeArrowheads="1"/>
          </p:cNvSpPr>
          <p:nvPr/>
        </p:nvSpPr>
        <p:spPr bwMode="auto">
          <a:xfrm>
            <a:off x="4267200" y="36576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61" name="Text Box 25"/>
          <p:cNvSpPr txBox="1">
            <a:spLocks noChangeArrowheads="1"/>
          </p:cNvSpPr>
          <p:nvPr/>
        </p:nvSpPr>
        <p:spPr bwMode="auto">
          <a:xfrm>
            <a:off x="3810000" y="3733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4</a:t>
            </a:r>
          </a:p>
        </p:txBody>
      </p:sp>
      <p:sp>
        <p:nvSpPr>
          <p:cNvPr id="398362" name="Text Box 26"/>
          <p:cNvSpPr txBox="1">
            <a:spLocks noChangeArrowheads="1"/>
          </p:cNvSpPr>
          <p:nvPr/>
        </p:nvSpPr>
        <p:spPr bwMode="auto">
          <a:xfrm>
            <a:off x="4419600" y="3733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63" name="Rectangle 27"/>
          <p:cNvSpPr>
            <a:spLocks noChangeArrowheads="1"/>
          </p:cNvSpPr>
          <p:nvPr/>
        </p:nvSpPr>
        <p:spPr bwMode="auto">
          <a:xfrm>
            <a:off x="12192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64" name="Text Box 28"/>
          <p:cNvSpPr txBox="1">
            <a:spLocks noChangeArrowheads="1"/>
          </p:cNvSpPr>
          <p:nvPr/>
        </p:nvSpPr>
        <p:spPr bwMode="auto">
          <a:xfrm>
            <a:off x="13716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65" name="Rectangle 29"/>
          <p:cNvSpPr>
            <a:spLocks noChangeArrowheads="1"/>
          </p:cNvSpPr>
          <p:nvPr/>
        </p:nvSpPr>
        <p:spPr bwMode="auto">
          <a:xfrm>
            <a:off x="18288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66" name="Rectangle 30"/>
          <p:cNvSpPr>
            <a:spLocks noChangeArrowheads="1"/>
          </p:cNvSpPr>
          <p:nvPr/>
        </p:nvSpPr>
        <p:spPr bwMode="auto">
          <a:xfrm>
            <a:off x="24384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67" name="Text Box 31"/>
          <p:cNvSpPr txBox="1">
            <a:spLocks noChangeArrowheads="1"/>
          </p:cNvSpPr>
          <p:nvPr/>
        </p:nvSpPr>
        <p:spPr bwMode="auto">
          <a:xfrm>
            <a:off x="19812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398368" name="Text Box 32"/>
          <p:cNvSpPr txBox="1">
            <a:spLocks noChangeArrowheads="1"/>
          </p:cNvSpPr>
          <p:nvPr/>
        </p:nvSpPr>
        <p:spPr bwMode="auto">
          <a:xfrm>
            <a:off x="2514600" y="4648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15</a:t>
            </a:r>
          </a:p>
        </p:txBody>
      </p:sp>
      <p:sp>
        <p:nvSpPr>
          <p:cNvPr id="398369" name="Line 33"/>
          <p:cNvSpPr>
            <a:spLocks noChangeShapeType="1"/>
          </p:cNvSpPr>
          <p:nvPr/>
        </p:nvSpPr>
        <p:spPr bwMode="auto">
          <a:xfrm>
            <a:off x="762000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8370" name="Text Box 34"/>
          <p:cNvSpPr txBox="1">
            <a:spLocks noChangeArrowheads="1"/>
          </p:cNvSpPr>
          <p:nvPr/>
        </p:nvSpPr>
        <p:spPr bwMode="auto">
          <a:xfrm>
            <a:off x="685800" y="48768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64</a:t>
            </a:r>
          </a:p>
        </p:txBody>
      </p:sp>
      <p:sp>
        <p:nvSpPr>
          <p:cNvPr id="398371" name="Line 35"/>
          <p:cNvSpPr>
            <a:spLocks noChangeShapeType="1"/>
          </p:cNvSpPr>
          <p:nvPr/>
        </p:nvSpPr>
        <p:spPr bwMode="auto">
          <a:xfrm>
            <a:off x="762000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8372" name="Text Box 36"/>
          <p:cNvSpPr txBox="1">
            <a:spLocks noChangeArrowheads="1"/>
          </p:cNvSpPr>
          <p:nvPr/>
        </p:nvSpPr>
        <p:spPr bwMode="auto">
          <a:xfrm>
            <a:off x="762000" y="4419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73" name="Rectangle 37"/>
          <p:cNvSpPr>
            <a:spLocks noChangeArrowheads="1"/>
          </p:cNvSpPr>
          <p:nvPr/>
        </p:nvSpPr>
        <p:spPr bwMode="auto">
          <a:xfrm>
            <a:off x="30480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74" name="Rectangle 38"/>
          <p:cNvSpPr>
            <a:spLocks noChangeArrowheads="1"/>
          </p:cNvSpPr>
          <p:nvPr/>
        </p:nvSpPr>
        <p:spPr bwMode="auto">
          <a:xfrm>
            <a:off x="36576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75" name="Text Box 39"/>
          <p:cNvSpPr txBox="1">
            <a:spLocks noChangeArrowheads="1"/>
          </p:cNvSpPr>
          <p:nvPr/>
        </p:nvSpPr>
        <p:spPr bwMode="auto">
          <a:xfrm>
            <a:off x="3124200" y="4648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20</a:t>
            </a:r>
          </a:p>
        </p:txBody>
      </p:sp>
      <p:sp>
        <p:nvSpPr>
          <p:cNvPr id="398376" name="Text Box 40"/>
          <p:cNvSpPr txBox="1">
            <a:spLocks noChangeArrowheads="1"/>
          </p:cNvSpPr>
          <p:nvPr/>
        </p:nvSpPr>
        <p:spPr bwMode="auto">
          <a:xfrm>
            <a:off x="3733800" y="4648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15</a:t>
            </a:r>
          </a:p>
        </p:txBody>
      </p:sp>
      <p:sp>
        <p:nvSpPr>
          <p:cNvPr id="398377" name="Rectangle 41"/>
          <p:cNvSpPr>
            <a:spLocks noChangeArrowheads="1"/>
          </p:cNvSpPr>
          <p:nvPr/>
        </p:nvSpPr>
        <p:spPr bwMode="auto">
          <a:xfrm>
            <a:off x="42672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78" name="Rectangle 42"/>
          <p:cNvSpPr>
            <a:spLocks noChangeArrowheads="1"/>
          </p:cNvSpPr>
          <p:nvPr/>
        </p:nvSpPr>
        <p:spPr bwMode="auto">
          <a:xfrm>
            <a:off x="4876800" y="4572000"/>
            <a:ext cx="609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8379" name="Text Box 43"/>
          <p:cNvSpPr txBox="1">
            <a:spLocks noChangeArrowheads="1"/>
          </p:cNvSpPr>
          <p:nvPr/>
        </p:nvSpPr>
        <p:spPr bwMode="auto">
          <a:xfrm>
            <a:off x="44196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398380" name="Text Box 44"/>
          <p:cNvSpPr txBox="1">
            <a:spLocks noChangeArrowheads="1"/>
          </p:cNvSpPr>
          <p:nvPr/>
        </p:nvSpPr>
        <p:spPr bwMode="auto">
          <a:xfrm>
            <a:off x="50292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398381" name="Text Box 45"/>
          <p:cNvSpPr txBox="1">
            <a:spLocks noChangeArrowheads="1"/>
          </p:cNvSpPr>
          <p:nvPr/>
        </p:nvSpPr>
        <p:spPr bwMode="auto">
          <a:xfrm>
            <a:off x="7315200" y="3276600"/>
            <a:ext cx="731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urier New" pitchFamily="49" charset="0"/>
                <a:ea typeface="新細明體" pitchFamily="18" charset="-120"/>
              </a:rPr>
              <a:t>1 1</a:t>
            </a:r>
          </a:p>
        </p:txBody>
      </p:sp>
      <p:sp>
        <p:nvSpPr>
          <p:cNvPr id="398382" name="Text Box 46"/>
          <p:cNvSpPr txBox="1">
            <a:spLocks noChangeArrowheads="1"/>
          </p:cNvSpPr>
          <p:nvPr/>
        </p:nvSpPr>
        <p:spPr bwMode="auto">
          <a:xfrm>
            <a:off x="7086600" y="3581400"/>
            <a:ext cx="1096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urier New" pitchFamily="49" charset="0"/>
                <a:ea typeface="新細明體" pitchFamily="18" charset="-120"/>
              </a:rPr>
              <a:t>1 2 1</a:t>
            </a:r>
          </a:p>
        </p:txBody>
      </p:sp>
      <p:sp>
        <p:nvSpPr>
          <p:cNvPr id="398383" name="Text Box 47"/>
          <p:cNvSpPr txBox="1">
            <a:spLocks noChangeArrowheads="1"/>
          </p:cNvSpPr>
          <p:nvPr/>
        </p:nvSpPr>
        <p:spPr bwMode="auto">
          <a:xfrm>
            <a:off x="6934200" y="3886200"/>
            <a:ext cx="146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urier New" pitchFamily="49" charset="0"/>
                <a:ea typeface="新細明體" pitchFamily="18" charset="-120"/>
              </a:rPr>
              <a:t>1 3 3 1</a:t>
            </a:r>
          </a:p>
        </p:txBody>
      </p:sp>
      <p:sp>
        <p:nvSpPr>
          <p:cNvPr id="398384" name="Text Box 48"/>
          <p:cNvSpPr txBox="1">
            <a:spLocks noChangeArrowheads="1"/>
          </p:cNvSpPr>
          <p:nvPr/>
        </p:nvSpPr>
        <p:spPr bwMode="auto">
          <a:xfrm>
            <a:off x="6705600" y="4191000"/>
            <a:ext cx="182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urier New" pitchFamily="49" charset="0"/>
                <a:ea typeface="新細明體" pitchFamily="18" charset="-120"/>
              </a:rPr>
              <a:t>1 4 6 4 1</a:t>
            </a:r>
          </a:p>
        </p:txBody>
      </p:sp>
    </p:spTree>
    <p:extLst>
      <p:ext uri="{BB962C8B-B14F-4D97-AF65-F5344CB8AC3E}">
        <p14:creationId xmlns:p14="http://schemas.microsoft.com/office/powerpoint/2010/main" val="1217175398"/>
      </p:ext>
    </p:extLst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Gaussian Filtering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Convolve with Gaussian filter</a:t>
            </a:r>
          </a:p>
        </p:txBody>
      </p:sp>
      <p:pic>
        <p:nvPicPr>
          <p:cNvPr id="67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539038" cy="34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51148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>
                <a:ea typeface="新細明體" pitchFamily="18" charset="-120"/>
              </a:rPr>
              <a:t>Filtering Methods Comparison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Trade-offs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Aliasing</a:t>
            </a:r>
            <a:r>
              <a:rPr lang="en-US" altLang="zh-TW" sz="2000" dirty="0">
                <a:ea typeface="新細明體" pitchFamily="18" charset="-120"/>
              </a:rPr>
              <a:t> versus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blurring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Computation speed</a:t>
            </a:r>
          </a:p>
        </p:txBody>
      </p:sp>
      <p:pic>
        <p:nvPicPr>
          <p:cNvPr id="67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658100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215975"/>
      </p:ext>
    </p:extLst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Flow-based Warped Image</a:t>
            </a:r>
          </a:p>
        </p:txBody>
      </p:sp>
      <p:pic>
        <p:nvPicPr>
          <p:cNvPr id="449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086725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3581400" y="4724400"/>
            <a:ext cx="1503363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4800">
                <a:ea typeface="新細明體" pitchFamily="18" charset="-120"/>
              </a:rPr>
              <a:t>how?</a:t>
            </a:r>
            <a:endParaRPr lang="zh-TW" altLang="en-US" sz="4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336189"/>
      </p:ext>
    </p:extLst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Advection (just like a fluid)</a:t>
            </a:r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6530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6696"/>
      </p:ext>
    </p:extLst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Results</a:t>
            </a:r>
          </a:p>
        </p:txBody>
      </p:sp>
      <p:pic>
        <p:nvPicPr>
          <p:cNvPr id="452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1951093"/>
            <a:ext cx="4507298" cy="299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916439"/>
            <a:ext cx="4559364" cy="3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91788"/>
      </p:ext>
    </p:extLst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Example: Scale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Scale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sy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</a:t>
            </a:r>
            <a:r>
              <a:rPr lang="en-US" altLang="zh-TW" dirty="0">
                <a:ea typeface="新細明體" pitchFamily="18" charset="-120"/>
              </a:rPr>
              <a:t>:</a:t>
            </a:r>
          </a:p>
          <a:p>
            <a:pPr>
              <a:buFontTx/>
              <a:buNone/>
            </a:pPr>
            <a:r>
              <a:rPr lang="en-US" altLang="zh-TW" dirty="0">
                <a:latin typeface="Arial" charset="0"/>
                <a:ea typeface="新細明體" pitchFamily="18" charset="-12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w 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  <a:sym typeface="Symbol" pitchFamily="18" charset="2"/>
              </a:rPr>
              <a:t>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max(1.0 /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1.0 /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sy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x /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sx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v = y /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resample_src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u,v,w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7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4191000"/>
            <a:ext cx="3876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905113"/>
      </p:ext>
    </p:extLst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32213"/>
            <a:ext cx="59436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Example: Rotate</a:t>
            </a: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Rotate 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theta):</a:t>
            </a:r>
          </a:p>
          <a:p>
            <a:pPr>
              <a:buFontTx/>
              <a:buNone/>
            </a:pPr>
            <a:r>
              <a:rPr lang="en-US" altLang="zh-TW" b="1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x*cos(-Q) - y*sin(-Q);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x*sin(-Q) + y*cos(-Q);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resample_src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u,v,w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214862944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Example: Fun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Swirl 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, theta):</a:t>
            </a:r>
          </a:p>
          <a:p>
            <a:pPr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x = 0; x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x++) {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for (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int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 y = 0; y &lt; </a:t>
            </a:r>
            <a:r>
              <a:rPr lang="en-US" altLang="zh-TW" sz="2000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ymax</a:t>
            </a: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; y++) {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u = rot(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dist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x,xcenter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)*theta);</a:t>
            </a:r>
          </a:p>
          <a:p>
            <a:pPr lvl="3">
              <a:buFontTx/>
              <a:buNone/>
            </a:pP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float v = rot(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dist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y,ycenter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)*theta);</a:t>
            </a:r>
          </a:p>
          <a:p>
            <a:pPr lvl="3">
              <a:buFontTx/>
              <a:buNone/>
            </a:pP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dst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 = 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resample_src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u,v,w</a:t>
            </a:r>
            <a:r>
              <a:rPr lang="en-US" altLang="zh-TW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	}</a:t>
            </a:r>
          </a:p>
          <a:p>
            <a:pPr>
              <a:buFontTx/>
              <a:buNone/>
            </a:pPr>
            <a:r>
              <a:rPr lang="en-US" altLang="zh-TW" sz="2000" dirty="0">
                <a:latin typeface="Courier New" panose="02070309020205020404" pitchFamily="49" charset="0"/>
                <a:ea typeface="新細明體" pitchFamily="18" charset="-120"/>
                <a:cs typeface="Courier New" panose="02070309020205020404" pitchFamily="49" charset="0"/>
              </a:rPr>
              <a:t>	}</a:t>
            </a:r>
          </a:p>
        </p:txBody>
      </p:sp>
      <p:pic>
        <p:nvPicPr>
          <p:cNvPr id="67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33800"/>
            <a:ext cx="4419600" cy="23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4252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Point Processing</a:t>
            </a:r>
          </a:p>
        </p:txBody>
      </p:sp>
      <p:pic>
        <p:nvPicPr>
          <p:cNvPr id="418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7086600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16705"/>
      </p:ext>
    </p:extLst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Summary of Image Warping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Mapping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Forward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Reverse</a:t>
            </a:r>
          </a:p>
          <a:p>
            <a:r>
              <a:rPr lang="en-US" altLang="zh-TW" dirty="0">
                <a:ea typeface="新細明體" pitchFamily="18" charset="-120"/>
              </a:rPr>
              <a:t>Resampling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Point sampling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Triangle filter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Gaussian filter</a:t>
            </a:r>
          </a:p>
        </p:txBody>
      </p:sp>
      <p:pic>
        <p:nvPicPr>
          <p:cNvPr id="68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6482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647048"/>
      </p:ext>
    </p:extLst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High-Pass Filters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 high-pass filter can be obtained from a low-pass filter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If we subtract the smoothed image from the original, we must be subtracting out the low frequencies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What remains must contain only the high frequencies</a:t>
            </a:r>
          </a:p>
          <a:p>
            <a:r>
              <a:rPr lang="en-US" altLang="zh-TW" dirty="0">
                <a:ea typeface="新細明體" pitchFamily="18" charset="-120"/>
              </a:rPr>
              <a:t>High-pass masks come from matrix subtraction:</a:t>
            </a:r>
          </a:p>
          <a:p>
            <a:r>
              <a:rPr lang="en-US" altLang="zh-TW" dirty="0" err="1">
                <a:ea typeface="新細明體" pitchFamily="18" charset="-120"/>
              </a:rPr>
              <a:t>eg</a:t>
            </a:r>
            <a:r>
              <a:rPr lang="en-US" altLang="zh-TW" dirty="0">
                <a:ea typeface="新細明體" pitchFamily="18" charset="-120"/>
              </a:rPr>
              <a:t>: 3x3 Bartlett</a:t>
            </a:r>
          </a:p>
        </p:txBody>
      </p:sp>
      <p:graphicFrame>
        <p:nvGraphicFramePr>
          <p:cNvPr id="399364" name="Object 4"/>
          <p:cNvGraphicFramePr>
            <a:graphicFrameLocks noChangeAspect="1"/>
          </p:cNvGraphicFramePr>
          <p:nvPr/>
        </p:nvGraphicFramePr>
        <p:xfrm>
          <a:off x="3505200" y="4343400"/>
          <a:ext cx="487680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58840" imgH="711000" progId="Equation.3">
                  <p:embed/>
                </p:oleObj>
              </mc:Choice>
              <mc:Fallback>
                <p:oleObj name="Equation" r:id="rId2" imgW="29588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343400"/>
                        <a:ext cx="487680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3114760"/>
      </p:ext>
    </p:extLst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High-Pass Filter</a:t>
            </a:r>
          </a:p>
        </p:txBody>
      </p:sp>
      <p:pic>
        <p:nvPicPr>
          <p:cNvPr id="400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221717"/>
      </p:ext>
    </p:extLst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Edge Enhancement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High-pass filters give high values at edges, low values in constant regions</a:t>
            </a:r>
          </a:p>
          <a:p>
            <a:r>
              <a:rPr lang="en-US" altLang="zh-TW">
                <a:ea typeface="新細明體" pitchFamily="18" charset="-120"/>
              </a:rPr>
              <a:t>Adding high frequencies back into the image enhances edges</a:t>
            </a:r>
          </a:p>
          <a:p>
            <a:r>
              <a:rPr lang="en-US" altLang="zh-TW">
                <a:ea typeface="新細明體" pitchFamily="18" charset="-120"/>
              </a:rPr>
              <a:t>One approach: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Image = Image + [Image – smooth(Image)]</a:t>
            </a:r>
          </a:p>
        </p:txBody>
      </p:sp>
      <p:sp>
        <p:nvSpPr>
          <p:cNvPr id="401412" name="Line 4"/>
          <p:cNvSpPr>
            <a:spLocks noChangeShapeType="1"/>
          </p:cNvSpPr>
          <p:nvPr/>
        </p:nvSpPr>
        <p:spPr bwMode="auto">
          <a:xfrm>
            <a:off x="45720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3" name="Line 5"/>
          <p:cNvSpPr>
            <a:spLocks noChangeShapeType="1"/>
          </p:cNvSpPr>
          <p:nvPr/>
        </p:nvSpPr>
        <p:spPr bwMode="auto">
          <a:xfrm>
            <a:off x="4572000" y="3505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4" name="Line 6"/>
          <p:cNvSpPr>
            <a:spLocks noChangeShapeType="1"/>
          </p:cNvSpPr>
          <p:nvPr/>
        </p:nvSpPr>
        <p:spPr bwMode="auto">
          <a:xfrm flipV="1">
            <a:off x="64770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4876800" y="3429000"/>
            <a:ext cx="1082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Low-pass</a:t>
            </a:r>
          </a:p>
        </p:txBody>
      </p:sp>
      <p:sp>
        <p:nvSpPr>
          <p:cNvPr id="401416" name="Line 8"/>
          <p:cNvSpPr>
            <a:spLocks noChangeShapeType="1"/>
          </p:cNvSpPr>
          <p:nvPr/>
        </p:nvSpPr>
        <p:spPr bwMode="auto">
          <a:xfrm>
            <a:off x="3429000" y="3810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auto">
          <a:xfrm>
            <a:off x="3429000" y="40386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8" name="Line 10"/>
          <p:cNvSpPr>
            <a:spLocks noChangeShapeType="1"/>
          </p:cNvSpPr>
          <p:nvPr/>
        </p:nvSpPr>
        <p:spPr bwMode="auto">
          <a:xfrm flipV="1">
            <a:off x="6553200" y="3810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1419" name="Text Box 11"/>
          <p:cNvSpPr txBox="1">
            <a:spLocks noChangeArrowheads="1"/>
          </p:cNvSpPr>
          <p:nvPr/>
        </p:nvSpPr>
        <p:spPr bwMode="auto">
          <a:xfrm>
            <a:off x="4419600" y="3962400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High-pass</a:t>
            </a:r>
          </a:p>
        </p:txBody>
      </p:sp>
    </p:spTree>
    <p:extLst>
      <p:ext uri="{BB962C8B-B14F-4D97-AF65-F5344CB8AC3E}">
        <p14:creationId xmlns:p14="http://schemas.microsoft.com/office/powerpoint/2010/main" val="2277279696"/>
      </p:ext>
    </p:extLst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Edge-Enhance Filter</a:t>
            </a:r>
          </a:p>
        </p:txBody>
      </p:sp>
      <p:pic>
        <p:nvPicPr>
          <p:cNvPr id="402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46101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216319"/>
      </p:ext>
    </p:extLst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Edge Enhancement</a:t>
            </a:r>
          </a:p>
        </p:txBody>
      </p:sp>
      <p:pic>
        <p:nvPicPr>
          <p:cNvPr id="403459" name="Picture 3" descr="edge-enh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951663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57117"/>
      </p:ext>
    </p:extLst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Fixing Negative Values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negative values in high-pass filters can lead to negative image values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Most image formats don’t support this</a:t>
            </a:r>
          </a:p>
          <a:p>
            <a:r>
              <a:rPr lang="en-US" altLang="zh-TW" dirty="0">
                <a:ea typeface="新細明體" pitchFamily="18" charset="-120"/>
              </a:rPr>
              <a:t>Solutions: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Truncate</a:t>
            </a:r>
            <a:r>
              <a:rPr lang="en-US" altLang="zh-TW" dirty="0">
                <a:ea typeface="新細明體" pitchFamily="18" charset="-120"/>
              </a:rPr>
              <a:t>: Chop off values below min or above max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Offset</a:t>
            </a:r>
            <a:r>
              <a:rPr lang="en-US" altLang="zh-TW" dirty="0">
                <a:ea typeface="新細明體" pitchFamily="18" charset="-120"/>
              </a:rPr>
              <a:t>: Add a constant to move the min value to 0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Re-scale</a:t>
            </a:r>
            <a:r>
              <a:rPr lang="en-US" altLang="zh-TW" dirty="0">
                <a:ea typeface="新細明體" pitchFamily="18" charset="-120"/>
              </a:rPr>
              <a:t>: Rescale the image values to fill the range (0,max)</a:t>
            </a:r>
          </a:p>
        </p:txBody>
      </p:sp>
    </p:spTree>
    <p:extLst>
      <p:ext uri="{BB962C8B-B14F-4D97-AF65-F5344CB8AC3E}">
        <p14:creationId xmlns:p14="http://schemas.microsoft.com/office/powerpoint/2010/main" val="846819409"/>
      </p:ext>
    </p:extLst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Filtering and Color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To filter a color image, simply filter each of R,G and B separately</a:t>
            </a:r>
          </a:p>
          <a:p>
            <a:r>
              <a:rPr lang="en-US" altLang="zh-TW" dirty="0">
                <a:ea typeface="新細明體" pitchFamily="18" charset="-120"/>
              </a:rPr>
              <a:t>Re-scaling and truncating are more difficult to implement: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Adjusting each channel separately may change color significantly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Adjusting intensity while keeping hue and saturation </a:t>
            </a:r>
            <a:r>
              <a:rPr lang="en-US" altLang="zh-TW" sz="2000" dirty="0">
                <a:ea typeface="新細明體" pitchFamily="18" charset="-120"/>
              </a:rPr>
              <a:t>may be best, although some loss of saturation is probably OK</a:t>
            </a:r>
          </a:p>
        </p:txBody>
      </p:sp>
    </p:spTree>
    <p:extLst>
      <p:ext uri="{BB962C8B-B14F-4D97-AF65-F5344CB8AC3E}">
        <p14:creationId xmlns:p14="http://schemas.microsoft.com/office/powerpoint/2010/main" val="3754631500"/>
      </p:ext>
    </p:extLst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 Image</a:t>
            </a:r>
          </a:p>
        </p:txBody>
      </p:sp>
      <p:pic>
        <p:nvPicPr>
          <p:cNvPr id="4270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69611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31784"/>
      </p:ext>
    </p:extLst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Shifted Image</a:t>
            </a:r>
          </a:p>
        </p:txBody>
      </p:sp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98023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3155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Point Processing</a:t>
            </a:r>
          </a:p>
        </p:txBody>
      </p:sp>
      <p:pic>
        <p:nvPicPr>
          <p:cNvPr id="419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7086600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543800" cy="47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364"/>
      </p:ext>
    </p:extLst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 Image</a:t>
            </a:r>
          </a:p>
        </p:txBody>
      </p:sp>
      <p:pic>
        <p:nvPicPr>
          <p:cNvPr id="429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69611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40887"/>
      </p:ext>
    </p:extLst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X-Edge Detection</a:t>
            </a:r>
          </a:p>
        </p:txBody>
      </p:sp>
      <p:pic>
        <p:nvPicPr>
          <p:cNvPr id="430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371600"/>
            <a:ext cx="698976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44189"/>
      </p:ext>
    </p:extLst>
  </p:cSld>
  <p:clrMapOvr>
    <a:masterClrMapping/>
  </p:clrMapOvr>
  <p:transition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Y-Edge Detection</a:t>
            </a:r>
          </a:p>
        </p:txBody>
      </p:sp>
      <p:pic>
        <p:nvPicPr>
          <p:cNvPr id="4730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8113"/>
            <a:ext cx="6826250" cy="4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87042"/>
      </p:ext>
    </p:extLst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General Edge Detection</a:t>
            </a:r>
          </a:p>
        </p:txBody>
      </p:sp>
      <p:pic>
        <p:nvPicPr>
          <p:cNvPr id="4311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362075"/>
            <a:ext cx="6999288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10" name="Rectangle 6"/>
          <p:cNvSpPr>
            <a:spLocks noChangeArrowheads="1"/>
          </p:cNvSpPr>
          <p:nvPr/>
        </p:nvSpPr>
        <p:spPr bwMode="auto">
          <a:xfrm>
            <a:off x="6019800" y="4724400"/>
            <a:ext cx="1981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Can this be described as a convolution?</a:t>
            </a:r>
            <a:endParaRPr lang="zh-TW" altLang="en-US">
              <a:solidFill>
                <a:schemeClr val="bg1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8604152"/>
      </p:ext>
    </p:extLst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 Image</a:t>
            </a:r>
          </a:p>
        </p:txBody>
      </p:sp>
      <p:pic>
        <p:nvPicPr>
          <p:cNvPr id="437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69611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72963"/>
      </p:ext>
    </p:extLst>
  </p:cSld>
  <p:clrMapOvr>
    <a:masterClrMapping/>
  </p:clrMapOvr>
  <p:transition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Blurred Image</a:t>
            </a:r>
          </a:p>
        </p:txBody>
      </p:sp>
      <p:pic>
        <p:nvPicPr>
          <p:cNvPr id="432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381125"/>
            <a:ext cx="698023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9034"/>
      </p:ext>
    </p:extLst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Blurring Filters</a:t>
            </a:r>
          </a:p>
        </p:txBody>
      </p:sp>
      <p:pic>
        <p:nvPicPr>
          <p:cNvPr id="433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3550"/>
            <a:ext cx="85153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03252"/>
      </p:ext>
    </p:extLst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Filtering: Blurring</a:t>
            </a:r>
          </a:p>
        </p:txBody>
      </p:sp>
      <p:pic>
        <p:nvPicPr>
          <p:cNvPr id="434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382000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015136"/>
      </p:ext>
    </p:extLst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Blurred Image</a:t>
            </a:r>
          </a:p>
        </p:txBody>
      </p:sp>
      <p:pic>
        <p:nvPicPr>
          <p:cNvPr id="439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381125"/>
            <a:ext cx="698023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82731"/>
      </p:ext>
    </p:extLst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Sharpened Image</a:t>
            </a:r>
          </a:p>
        </p:txBody>
      </p:sp>
      <p:pic>
        <p:nvPicPr>
          <p:cNvPr id="438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371600"/>
            <a:ext cx="6989762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8173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Definition of block operations.</a:t>
            </a:r>
          </a:p>
          <a:p>
            <a:r>
              <a:rPr lang="en-US" altLang="zh-TW" dirty="0">
                <a:ea typeface="新細明體" pitchFamily="18" charset="-120"/>
              </a:rPr>
              <a:t>Give various block operators?</a:t>
            </a:r>
          </a:p>
        </p:txBody>
      </p:sp>
    </p:spTree>
    <p:extLst>
      <p:ext uri="{BB962C8B-B14F-4D97-AF65-F5344CB8AC3E}">
        <p14:creationId xmlns:p14="http://schemas.microsoft.com/office/powerpoint/2010/main" val="2371195626"/>
      </p:ext>
    </p:extLst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 Image</a:t>
            </a:r>
          </a:p>
        </p:txBody>
      </p:sp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69611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08322"/>
      </p:ext>
    </p:extLst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Sharpened Image</a:t>
            </a:r>
          </a:p>
        </p:txBody>
      </p:sp>
      <p:pic>
        <p:nvPicPr>
          <p:cNvPr id="435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7620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88541"/>
      </p:ext>
    </p:extLst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</a:t>
            </a:r>
          </a:p>
        </p:txBody>
      </p:sp>
      <p:pic>
        <p:nvPicPr>
          <p:cNvPr id="436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82713"/>
            <a:ext cx="7543800" cy="46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79874"/>
      </p:ext>
    </p:extLst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Noise</a:t>
            </a:r>
          </a:p>
        </p:txBody>
      </p:sp>
      <p:pic>
        <p:nvPicPr>
          <p:cNvPr id="444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90650"/>
            <a:ext cx="69738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32186"/>
      </p:ext>
    </p:extLst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Blurred Noise</a:t>
            </a:r>
          </a:p>
        </p:txBody>
      </p:sp>
      <p:pic>
        <p:nvPicPr>
          <p:cNvPr id="441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381125"/>
            <a:ext cx="697388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99343"/>
      </p:ext>
    </p:extLst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Median Filter</a:t>
            </a:r>
          </a:p>
        </p:txBody>
      </p:sp>
      <p:pic>
        <p:nvPicPr>
          <p:cNvPr id="442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409700"/>
            <a:ext cx="6980238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2372" name="Rectangle 4"/>
          <p:cNvSpPr>
            <a:spLocks noChangeArrowheads="1"/>
          </p:cNvSpPr>
          <p:nvPr/>
        </p:nvSpPr>
        <p:spPr bwMode="auto">
          <a:xfrm>
            <a:off x="6096000" y="4343400"/>
            <a:ext cx="23495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Can this be described as a convolution?</a:t>
            </a:r>
            <a:endParaRPr lang="zh-TW" altLang="en-US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9480080"/>
      </p:ext>
    </p:extLst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Original Image</a:t>
            </a:r>
          </a:p>
        </p:txBody>
      </p:sp>
      <p:pic>
        <p:nvPicPr>
          <p:cNvPr id="445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0650"/>
            <a:ext cx="6961188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11254"/>
      </p:ext>
    </p:extLst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Example: Noise Reduction</a:t>
            </a:r>
          </a:p>
        </p:txBody>
      </p:sp>
      <p:pic>
        <p:nvPicPr>
          <p:cNvPr id="443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78713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74757"/>
      </p:ext>
    </p:extLst>
  </p:cSld>
  <p:clrMapOvr>
    <a:masterClrMapping/>
  </p:clrMapOvr>
  <p:transition>
    <p:fade thruBlk="1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Example: Noise Reduction</a:t>
            </a:r>
          </a:p>
        </p:txBody>
      </p:sp>
      <p:pic>
        <p:nvPicPr>
          <p:cNvPr id="446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667625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14589"/>
      </p:ext>
    </p:extLst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What’s the definition of transformation?</a:t>
            </a:r>
          </a:p>
          <a:p>
            <a:r>
              <a:rPr lang="en-US" altLang="zh-TW" dirty="0">
                <a:ea typeface="新細明體" pitchFamily="18" charset="-120"/>
              </a:rPr>
              <a:t>What and how translation? </a:t>
            </a:r>
          </a:p>
          <a:p>
            <a:r>
              <a:rPr lang="en-US" altLang="zh-TW" dirty="0">
                <a:ea typeface="新細明體" pitchFamily="18" charset="-120"/>
              </a:rPr>
              <a:t>What and how rotation?</a:t>
            </a:r>
          </a:p>
          <a:p>
            <a:r>
              <a:rPr lang="en-US" altLang="zh-TW" dirty="0">
                <a:ea typeface="新細明體" pitchFamily="18" charset="-120"/>
              </a:rPr>
              <a:t>What and how affine transformation?</a:t>
            </a:r>
          </a:p>
          <a:p>
            <a:r>
              <a:rPr lang="en-US" altLang="zh-TW" dirty="0">
                <a:ea typeface="新細明體" pitchFamily="18" charset="-120"/>
              </a:rPr>
              <a:t>What and how perspective transformation?</a:t>
            </a:r>
          </a:p>
          <a:p>
            <a:endParaRPr lang="en-US" altLang="zh-TW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548442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Block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30678-8F56-4362-B98C-988DC5B5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95400"/>
            <a:ext cx="782867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5BD2DF-2CC2-4C3E-BD55-311294D7986C}"/>
              </a:ext>
            </a:extLst>
          </p:cNvPr>
          <p:cNvSpPr/>
          <p:nvPr/>
        </p:nvSpPr>
        <p:spPr bwMode="auto">
          <a:xfrm>
            <a:off x="6324600" y="1828800"/>
            <a:ext cx="1447800" cy="1447800"/>
          </a:xfrm>
          <a:prstGeom prst="rect">
            <a:avLst/>
          </a:prstGeom>
          <a:solidFill>
            <a:srgbClr val="FFCC66">
              <a:alpha val="50196"/>
            </a:srgb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12758"/>
      </p:ext>
    </p:extLst>
  </p:cSld>
  <p:clrMapOvr>
    <a:masterClrMapping/>
  </p:clrMapOvr>
  <p:transition>
    <p:fade thruBlk="1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Image/2D Transformations</a:t>
            </a:r>
          </a:p>
        </p:txBody>
      </p:sp>
      <p:pic>
        <p:nvPicPr>
          <p:cNvPr id="823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3770313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75153"/>
      </p:ext>
    </p:extLst>
  </p:cSld>
  <p:clrMapOvr>
    <a:masterClrMapping/>
  </p:clrMapOvr>
  <p:transition>
    <p:fade thruBlk="1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Transformations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4008438"/>
            <a:ext cx="8077200" cy="819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Image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filtering</a:t>
            </a:r>
            <a:r>
              <a:rPr lang="en-US" altLang="zh-TW" dirty="0">
                <a:ea typeface="新細明體" pitchFamily="18" charset="-120"/>
              </a:rPr>
              <a:t>: change </a:t>
            </a:r>
            <a:r>
              <a:rPr lang="en-US" altLang="zh-TW" b="1" i="1" dirty="0">
                <a:ea typeface="新細明體" pitchFamily="18" charset="-120"/>
              </a:rPr>
              <a:t>range</a:t>
            </a:r>
            <a:r>
              <a:rPr lang="en-US" altLang="zh-TW" dirty="0">
                <a:ea typeface="新細明體" pitchFamily="18" charset="-120"/>
              </a:rPr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zh-TW" i="1" dirty="0">
                <a:ea typeface="新細明體" pitchFamily="18" charset="-120"/>
              </a:rPr>
              <a:t>g(x) = T(f(x))</a:t>
            </a:r>
          </a:p>
        </p:txBody>
      </p:sp>
      <p:grpSp>
        <p:nvGrpSpPr>
          <p:cNvPr id="824324" name="Group 4"/>
          <p:cNvGrpSpPr>
            <a:grpSpLocks/>
          </p:cNvGrpSpPr>
          <p:nvPr/>
        </p:nvGrpSpPr>
        <p:grpSpPr bwMode="auto">
          <a:xfrm>
            <a:off x="1295400" y="4724400"/>
            <a:ext cx="1981200" cy="1219200"/>
            <a:chOff x="960" y="1872"/>
            <a:chExt cx="1248" cy="768"/>
          </a:xfrm>
        </p:grpSpPr>
        <p:sp>
          <p:nvSpPr>
            <p:cNvPr id="824325" name="Line 5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26" name="Line 6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27" name="Freeform 7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28" name="Text Box 8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f</a:t>
              </a:r>
            </a:p>
          </p:txBody>
        </p:sp>
        <p:sp>
          <p:nvSpPr>
            <p:cNvPr id="824329" name="Text Box 9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x</a:t>
              </a:r>
            </a:p>
          </p:txBody>
        </p:sp>
      </p:grpSp>
      <p:grpSp>
        <p:nvGrpSpPr>
          <p:cNvPr id="824330" name="Group 10"/>
          <p:cNvGrpSpPr>
            <a:grpSpLocks/>
          </p:cNvGrpSpPr>
          <p:nvPr/>
        </p:nvGrpSpPr>
        <p:grpSpPr bwMode="auto">
          <a:xfrm>
            <a:off x="3352800" y="5029200"/>
            <a:ext cx="1600200" cy="476250"/>
            <a:chOff x="2256" y="2064"/>
            <a:chExt cx="1008" cy="300"/>
          </a:xfrm>
        </p:grpSpPr>
        <p:sp>
          <p:nvSpPr>
            <p:cNvPr id="824331" name="Text Box 11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i="1">
                  <a:ea typeface="新細明體" pitchFamily="18" charset="-120"/>
                </a:rPr>
                <a:t>T</a:t>
              </a:r>
            </a:p>
          </p:txBody>
        </p:sp>
        <p:sp>
          <p:nvSpPr>
            <p:cNvPr id="824332" name="Line 12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33" name="Line 13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24334" name="Group 14"/>
          <p:cNvGrpSpPr>
            <a:grpSpLocks/>
          </p:cNvGrpSpPr>
          <p:nvPr/>
        </p:nvGrpSpPr>
        <p:grpSpPr bwMode="auto">
          <a:xfrm>
            <a:off x="5410200" y="4724400"/>
            <a:ext cx="1981200" cy="1219200"/>
            <a:chOff x="3552" y="1872"/>
            <a:chExt cx="1248" cy="768"/>
          </a:xfrm>
        </p:grpSpPr>
        <p:sp>
          <p:nvSpPr>
            <p:cNvPr id="824335" name="Line 15"/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36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37" name="Freeform 17"/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38" name="Text Box 18"/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f</a:t>
              </a:r>
            </a:p>
          </p:txBody>
        </p:sp>
        <p:sp>
          <p:nvSpPr>
            <p:cNvPr id="824339" name="Text Box 19"/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x</a:t>
              </a:r>
            </a:p>
          </p:txBody>
        </p:sp>
      </p:grpSp>
      <p:grpSp>
        <p:nvGrpSpPr>
          <p:cNvPr id="824340" name="Group 20"/>
          <p:cNvGrpSpPr>
            <a:grpSpLocks/>
          </p:cNvGrpSpPr>
          <p:nvPr/>
        </p:nvGrpSpPr>
        <p:grpSpPr bwMode="auto">
          <a:xfrm>
            <a:off x="1219200" y="2590800"/>
            <a:ext cx="1981200" cy="1219200"/>
            <a:chOff x="960" y="1872"/>
            <a:chExt cx="1248" cy="768"/>
          </a:xfrm>
        </p:grpSpPr>
        <p:sp>
          <p:nvSpPr>
            <p:cNvPr id="824341" name="Line 21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42" name="Line 22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43" name="Freeform 23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44" name="Text Box 24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f</a:t>
              </a:r>
            </a:p>
          </p:txBody>
        </p:sp>
        <p:sp>
          <p:nvSpPr>
            <p:cNvPr id="824345" name="Text Box 25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x</a:t>
              </a:r>
            </a:p>
          </p:txBody>
        </p:sp>
      </p:grpSp>
      <p:grpSp>
        <p:nvGrpSpPr>
          <p:cNvPr id="824346" name="Group 26"/>
          <p:cNvGrpSpPr>
            <a:grpSpLocks/>
          </p:cNvGrpSpPr>
          <p:nvPr/>
        </p:nvGrpSpPr>
        <p:grpSpPr bwMode="auto">
          <a:xfrm>
            <a:off x="3276600" y="2876550"/>
            <a:ext cx="1600200" cy="476250"/>
            <a:chOff x="2256" y="2064"/>
            <a:chExt cx="1008" cy="300"/>
          </a:xfrm>
        </p:grpSpPr>
        <p:sp>
          <p:nvSpPr>
            <p:cNvPr id="824347" name="Text Box 2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i="1">
                  <a:ea typeface="新細明體" pitchFamily="18" charset="-120"/>
                </a:rPr>
                <a:t>T</a:t>
              </a:r>
            </a:p>
          </p:txBody>
        </p:sp>
        <p:sp>
          <p:nvSpPr>
            <p:cNvPr id="824348" name="Line 2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49" name="Line 2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24350" name="Group 30"/>
          <p:cNvGrpSpPr>
            <a:grpSpLocks/>
          </p:cNvGrpSpPr>
          <p:nvPr/>
        </p:nvGrpSpPr>
        <p:grpSpPr bwMode="auto">
          <a:xfrm>
            <a:off x="5334000" y="2590800"/>
            <a:ext cx="1981200" cy="1219200"/>
            <a:chOff x="3552" y="3168"/>
            <a:chExt cx="1248" cy="768"/>
          </a:xfrm>
        </p:grpSpPr>
        <p:sp>
          <p:nvSpPr>
            <p:cNvPr id="824351" name="Line 31"/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52" name="Line 32"/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53" name="Freeform 33"/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4354" name="Text Box 34"/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f</a:t>
              </a:r>
            </a:p>
          </p:txBody>
        </p:sp>
        <p:sp>
          <p:nvSpPr>
            <p:cNvPr id="824355" name="Text Box 35"/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800" i="1">
                  <a:ea typeface="新細明體" pitchFamily="18" charset="-120"/>
                </a:rPr>
                <a:t>x</a:t>
              </a:r>
            </a:p>
          </p:txBody>
        </p:sp>
      </p:grpSp>
      <p:sp>
        <p:nvSpPr>
          <p:cNvPr id="824356" name="Rectangle 36"/>
          <p:cNvSpPr>
            <a:spLocks noChangeArrowheads="1"/>
          </p:cNvSpPr>
          <p:nvPr/>
        </p:nvSpPr>
        <p:spPr bwMode="auto">
          <a:xfrm>
            <a:off x="381000" y="12192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7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warping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: change </a:t>
            </a:r>
            <a:r>
              <a:rPr lang="en-US" altLang="zh-TW" sz="2400" b="1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domain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of image</a:t>
            </a:r>
          </a:p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zh-TW" sz="2400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g(x) = f(T(x))</a:t>
            </a:r>
            <a:endParaRPr lang="en-US" altLang="zh-TW" sz="24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66873"/>
      </p:ext>
    </p:extLst>
  </p:cSld>
  <p:clrMapOvr>
    <a:masterClrMapping/>
  </p:clrMapOvr>
  <p:transition advClick="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Transformations</a:t>
            </a:r>
          </a:p>
        </p:txBody>
      </p:sp>
      <p:grpSp>
        <p:nvGrpSpPr>
          <p:cNvPr id="825347" name="Group 3"/>
          <p:cNvGrpSpPr>
            <a:grpSpLocks/>
          </p:cNvGrpSpPr>
          <p:nvPr/>
        </p:nvGrpSpPr>
        <p:grpSpPr bwMode="auto">
          <a:xfrm>
            <a:off x="3581400" y="4706937"/>
            <a:ext cx="1600200" cy="476250"/>
            <a:chOff x="2256" y="2064"/>
            <a:chExt cx="1008" cy="300"/>
          </a:xfrm>
        </p:grpSpPr>
        <p:sp>
          <p:nvSpPr>
            <p:cNvPr id="825348" name="Text Box 4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i="1">
                  <a:ea typeface="新細明體" pitchFamily="18" charset="-120"/>
                </a:rPr>
                <a:t>T</a:t>
              </a:r>
            </a:p>
          </p:txBody>
        </p:sp>
        <p:sp>
          <p:nvSpPr>
            <p:cNvPr id="825349" name="Line 5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5350" name="Line 6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25351" name="Group 7"/>
          <p:cNvGrpSpPr>
            <a:grpSpLocks/>
          </p:cNvGrpSpPr>
          <p:nvPr/>
        </p:nvGrpSpPr>
        <p:grpSpPr bwMode="auto">
          <a:xfrm>
            <a:off x="3581400" y="2571750"/>
            <a:ext cx="1600200" cy="476250"/>
            <a:chOff x="2256" y="2064"/>
            <a:chExt cx="1008" cy="300"/>
          </a:xfrm>
        </p:grpSpPr>
        <p:sp>
          <p:nvSpPr>
            <p:cNvPr id="825352" name="Text Box 8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i="1">
                  <a:ea typeface="新細明體" pitchFamily="18" charset="-120"/>
                </a:rPr>
                <a:t>T</a:t>
              </a:r>
            </a:p>
          </p:txBody>
        </p:sp>
        <p:sp>
          <p:nvSpPr>
            <p:cNvPr id="825353" name="Line 9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5354" name="Line 10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825355" name="Picture 11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73562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5356" name="Picture 12" descr="HHHIMG_1166"/>
          <p:cNvPicPr>
            <a:picLocks noChangeAspect="1" noChangeArrowheads="1"/>
          </p:cNvPicPr>
          <p:nvPr/>
        </p:nvPicPr>
        <p:blipFill>
          <a:blip r:embed="rId2">
            <a:lum brigh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73562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5357" name="Picture 13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57425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5358" name="Picture 14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2362200"/>
            <a:ext cx="18430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5359" name="Text Box 15"/>
          <p:cNvSpPr txBox="1">
            <a:spLocks noChangeArrowheads="1"/>
          </p:cNvSpPr>
          <p:nvPr/>
        </p:nvSpPr>
        <p:spPr bwMode="auto">
          <a:xfrm>
            <a:off x="1447800" y="4402137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i="1">
                <a:ea typeface="新細明體" pitchFamily="18" charset="-120"/>
              </a:rPr>
              <a:t>f</a:t>
            </a:r>
          </a:p>
        </p:txBody>
      </p:sp>
      <p:sp>
        <p:nvSpPr>
          <p:cNvPr id="825360" name="Text Box 16"/>
          <p:cNvSpPr txBox="1">
            <a:spLocks noChangeArrowheads="1"/>
          </p:cNvSpPr>
          <p:nvPr/>
        </p:nvSpPr>
        <p:spPr bwMode="auto">
          <a:xfrm>
            <a:off x="1447800" y="23002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i="1">
                <a:ea typeface="新細明體" pitchFamily="18" charset="-120"/>
              </a:rPr>
              <a:t>f</a:t>
            </a:r>
          </a:p>
        </p:txBody>
      </p:sp>
      <p:sp>
        <p:nvSpPr>
          <p:cNvPr id="825361" name="Text Box 17"/>
          <p:cNvSpPr txBox="1">
            <a:spLocks noChangeArrowheads="1"/>
          </p:cNvSpPr>
          <p:nvPr/>
        </p:nvSpPr>
        <p:spPr bwMode="auto">
          <a:xfrm>
            <a:off x="5638800" y="23764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i="1">
                <a:ea typeface="新細明體" pitchFamily="18" charset="-120"/>
              </a:rPr>
              <a:t>g</a:t>
            </a:r>
          </a:p>
        </p:txBody>
      </p:sp>
      <p:sp>
        <p:nvSpPr>
          <p:cNvPr id="825362" name="Text Box 18"/>
          <p:cNvSpPr txBox="1">
            <a:spLocks noChangeArrowheads="1"/>
          </p:cNvSpPr>
          <p:nvPr/>
        </p:nvSpPr>
        <p:spPr bwMode="auto">
          <a:xfrm>
            <a:off x="5638800" y="4402137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i="1">
                <a:ea typeface="新細明體" pitchFamily="18" charset="-120"/>
              </a:rPr>
              <a:t>g</a:t>
            </a:r>
          </a:p>
        </p:txBody>
      </p:sp>
      <p:sp>
        <p:nvSpPr>
          <p:cNvPr id="825363" name="Rectangle 19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3657600"/>
            <a:ext cx="8077200" cy="819150"/>
          </a:xfrm>
          <a:noFill/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Image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filtering</a:t>
            </a:r>
            <a:r>
              <a:rPr lang="en-US" altLang="zh-TW" dirty="0">
                <a:ea typeface="新細明體" pitchFamily="18" charset="-120"/>
              </a:rPr>
              <a:t>: change </a:t>
            </a:r>
            <a:r>
              <a:rPr lang="en-US" altLang="zh-TW" b="1" i="1" dirty="0">
                <a:ea typeface="新細明體" pitchFamily="18" charset="-120"/>
              </a:rPr>
              <a:t>range</a:t>
            </a:r>
            <a:r>
              <a:rPr lang="en-US" altLang="zh-TW" dirty="0">
                <a:ea typeface="新細明體" pitchFamily="18" charset="-120"/>
              </a:rPr>
              <a:t> of image</a:t>
            </a:r>
          </a:p>
          <a:p>
            <a:pPr algn="ctr"/>
            <a:r>
              <a:rPr lang="en-US" altLang="zh-TW" i="1" dirty="0">
                <a:ea typeface="新細明體" pitchFamily="18" charset="-120"/>
              </a:rPr>
              <a:t>g(x) = T(f(x))</a:t>
            </a:r>
          </a:p>
        </p:txBody>
      </p:sp>
      <p:sp>
        <p:nvSpPr>
          <p:cNvPr id="825364" name="Rectangle 20"/>
          <p:cNvSpPr>
            <a:spLocks noChangeArrowheads="1"/>
          </p:cNvSpPr>
          <p:nvPr/>
        </p:nvSpPr>
        <p:spPr bwMode="auto">
          <a:xfrm>
            <a:off x="685800" y="12192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7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warping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: change </a:t>
            </a:r>
            <a:r>
              <a:rPr lang="en-US" altLang="zh-TW" sz="2400" b="1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domain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of image</a:t>
            </a:r>
          </a:p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zh-TW" sz="2400" i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g(x) = f(T(x))</a:t>
            </a:r>
            <a:endParaRPr lang="en-US" altLang="zh-TW" sz="24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75737"/>
      </p:ext>
    </p:extLst>
  </p:cSld>
  <p:clrMapOvr>
    <a:masterClrMapping/>
  </p:clrMapOvr>
  <p:transition advClick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Parametric (global) warping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Examples of parametric warps:</a:t>
            </a:r>
          </a:p>
        </p:txBody>
      </p:sp>
      <p:pic>
        <p:nvPicPr>
          <p:cNvPr id="826372" name="Picture 4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209800"/>
            <a:ext cx="14620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1524000" y="3305175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translation</a:t>
            </a:r>
          </a:p>
        </p:txBody>
      </p:sp>
      <p:pic>
        <p:nvPicPr>
          <p:cNvPr id="826374" name="Picture 6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24088"/>
            <a:ext cx="1462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6375" name="Picture 7" descr="r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95488"/>
            <a:ext cx="1755775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6376" name="Text Box 8"/>
          <p:cNvSpPr txBox="1">
            <a:spLocks noChangeArrowheads="1"/>
          </p:cNvSpPr>
          <p:nvPr/>
        </p:nvSpPr>
        <p:spPr bwMode="auto">
          <a:xfrm>
            <a:off x="4117975" y="32908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rotation</a:t>
            </a:r>
          </a:p>
        </p:txBody>
      </p:sp>
      <p:sp>
        <p:nvSpPr>
          <p:cNvPr id="826377" name="Text Box 9"/>
          <p:cNvSpPr txBox="1">
            <a:spLocks noChangeArrowheads="1"/>
          </p:cNvSpPr>
          <p:nvPr/>
        </p:nvSpPr>
        <p:spPr bwMode="auto">
          <a:xfrm>
            <a:off x="6553200" y="32146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aspect</a:t>
            </a:r>
          </a:p>
        </p:txBody>
      </p:sp>
      <p:pic>
        <p:nvPicPr>
          <p:cNvPr id="826378" name="Picture 10" descr="aff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00488"/>
            <a:ext cx="17462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1524000" y="53482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affine</a:t>
            </a:r>
          </a:p>
        </p:txBody>
      </p:sp>
      <p:pic>
        <p:nvPicPr>
          <p:cNvPr id="826380" name="Picture 12" descr="perspe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052888"/>
            <a:ext cx="1563688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4002088" y="514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perspective</a:t>
            </a:r>
          </a:p>
        </p:txBody>
      </p:sp>
      <p:pic>
        <p:nvPicPr>
          <p:cNvPr id="826382" name="Picture 14" descr="cylindric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3948113"/>
            <a:ext cx="15636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6383" name="Text Box 15"/>
          <p:cNvSpPr txBox="1">
            <a:spLocks noChangeArrowheads="1"/>
          </p:cNvSpPr>
          <p:nvPr/>
        </p:nvSpPr>
        <p:spPr bwMode="auto">
          <a:xfrm>
            <a:off x="6477000" y="5297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>
                <a:ea typeface="新細明體" pitchFamily="18" charset="-120"/>
              </a:rPr>
              <a:t>cylindrical</a:t>
            </a:r>
          </a:p>
        </p:txBody>
      </p:sp>
    </p:spTree>
    <p:extLst>
      <p:ext uri="{BB962C8B-B14F-4D97-AF65-F5344CB8AC3E}">
        <p14:creationId xmlns:p14="http://schemas.microsoft.com/office/powerpoint/2010/main" val="1289299156"/>
      </p:ext>
    </p:extLst>
  </p:cSld>
  <p:clrMapOvr>
    <a:masterClrMapping/>
  </p:clrMapOvr>
  <p:transition advClick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2832100"/>
            <a:ext cx="8077200" cy="258127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Transformation T is a coordinate-changing machine:</a:t>
            </a:r>
          </a:p>
          <a:p>
            <a:pPr marL="0" indent="0">
              <a:buNone/>
            </a:pPr>
            <a:r>
              <a:rPr lang="en-US" altLang="zh-TW" dirty="0">
                <a:ea typeface="新細明體" pitchFamily="18" charset="-120"/>
              </a:rPr>
              <a:t>				p’ = </a:t>
            </a:r>
            <a:r>
              <a:rPr lang="en-US" altLang="zh-TW" i="1" dirty="0">
                <a:ea typeface="新細明體" pitchFamily="18" charset="-120"/>
              </a:rPr>
              <a:t>T</a:t>
            </a:r>
            <a:r>
              <a:rPr lang="en-US" altLang="zh-TW" dirty="0">
                <a:ea typeface="新細明體" pitchFamily="18" charset="-120"/>
              </a:rPr>
              <a:t>(p)</a:t>
            </a:r>
          </a:p>
          <a:p>
            <a:r>
              <a:rPr lang="en-US" altLang="zh-TW" dirty="0">
                <a:ea typeface="新細明體" pitchFamily="18" charset="-120"/>
              </a:rPr>
              <a:t>What does it mean that </a:t>
            </a:r>
            <a:r>
              <a:rPr lang="en-US" altLang="zh-TW" i="1" dirty="0">
                <a:ea typeface="新細明體" pitchFamily="18" charset="-120"/>
              </a:rPr>
              <a:t>T</a:t>
            </a:r>
            <a:r>
              <a:rPr lang="en-US" altLang="zh-TW" dirty="0">
                <a:ea typeface="新細明體" pitchFamily="18" charset="-120"/>
              </a:rPr>
              <a:t> is global?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Is the same for any point p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can be described by just a few numbers (parameters)</a:t>
            </a:r>
          </a:p>
          <a:p>
            <a:r>
              <a:rPr lang="en-US" altLang="zh-TW" dirty="0">
                <a:ea typeface="新細明體" pitchFamily="18" charset="-120"/>
              </a:rPr>
              <a:t>Let’s represent </a:t>
            </a:r>
            <a:r>
              <a:rPr lang="en-US" altLang="zh-TW" i="1" dirty="0">
                <a:ea typeface="新細明體" pitchFamily="18" charset="-120"/>
              </a:rPr>
              <a:t>T</a:t>
            </a:r>
            <a:r>
              <a:rPr lang="en-US" altLang="zh-TW" dirty="0">
                <a:ea typeface="新細明體" pitchFamily="18" charset="-120"/>
              </a:rPr>
              <a:t> as a matrix:</a:t>
            </a:r>
          </a:p>
          <a:p>
            <a:r>
              <a:rPr lang="en-US" altLang="zh-TW" dirty="0">
                <a:ea typeface="新細明體" pitchFamily="18" charset="-120"/>
              </a:rPr>
              <a:t>				  p’ = </a:t>
            </a:r>
            <a:r>
              <a:rPr lang="en-US" altLang="zh-TW" b="1" dirty="0" err="1">
                <a:ea typeface="新細明體" pitchFamily="18" charset="-120"/>
              </a:rPr>
              <a:t>M</a:t>
            </a:r>
            <a:r>
              <a:rPr lang="en-US" altLang="zh-TW" dirty="0" err="1">
                <a:ea typeface="新細明體" pitchFamily="18" charset="-120"/>
              </a:rPr>
              <a:t>p</a:t>
            </a:r>
            <a:endParaRPr lang="en-US" altLang="zh-TW" dirty="0">
              <a:ea typeface="新細明體" pitchFamily="18" charset="-120"/>
            </a:endParaRPr>
          </a:p>
          <a:p>
            <a:endParaRPr lang="zh-TW" altLang="en-US" dirty="0">
              <a:ea typeface="新細明體" pitchFamily="18" charset="-120"/>
            </a:endParaRPr>
          </a:p>
        </p:txBody>
      </p:sp>
      <p:grpSp>
        <p:nvGrpSpPr>
          <p:cNvPr id="827396" name="Group 6"/>
          <p:cNvGrpSpPr>
            <a:grpSpLocks/>
          </p:cNvGrpSpPr>
          <p:nvPr/>
        </p:nvGrpSpPr>
        <p:grpSpPr bwMode="auto">
          <a:xfrm>
            <a:off x="3352800" y="1733550"/>
            <a:ext cx="1600200" cy="476250"/>
            <a:chOff x="2256" y="2064"/>
            <a:chExt cx="1008" cy="300"/>
          </a:xfrm>
        </p:grpSpPr>
        <p:sp>
          <p:nvSpPr>
            <p:cNvPr id="827397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i="1">
                  <a:ea typeface="新細明體" pitchFamily="18" charset="-120"/>
                </a:rPr>
                <a:t>T</a:t>
              </a:r>
            </a:p>
          </p:txBody>
        </p:sp>
        <p:sp>
          <p:nvSpPr>
            <p:cNvPr id="827398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7399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827400" name="Picture 10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19225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7401" name="Picture 11" descr="HHHIMG_1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52600"/>
            <a:ext cx="1843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7402" name="Text Box 15"/>
          <p:cNvSpPr txBox="1">
            <a:spLocks noChangeArrowheads="1"/>
          </p:cNvSpPr>
          <p:nvPr/>
        </p:nvSpPr>
        <p:spPr bwMode="auto">
          <a:xfrm>
            <a:off x="1524000" y="2514600"/>
            <a:ext cx="126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 = (x,y)</a:t>
            </a:r>
          </a:p>
        </p:txBody>
      </p:sp>
      <p:sp>
        <p:nvSpPr>
          <p:cNvPr id="827403" name="Text Box 16"/>
          <p:cNvSpPr txBox="1">
            <a:spLocks noChangeArrowheads="1"/>
          </p:cNvSpPr>
          <p:nvPr/>
        </p:nvSpPr>
        <p:spPr bwMode="auto">
          <a:xfrm>
            <a:off x="5748338" y="2514600"/>
            <a:ext cx="1566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altLang="zh-TW" b="1">
                <a:ea typeface="新細明體" pitchFamily="18" charset="-120"/>
              </a:rPr>
              <a:t>p’</a:t>
            </a:r>
            <a:r>
              <a:rPr lang="en-US" altLang="zh-TW">
                <a:ea typeface="新細明體" pitchFamily="18" charset="-120"/>
              </a:rPr>
              <a:t> = (x’,y’)</a:t>
            </a:r>
          </a:p>
        </p:txBody>
      </p:sp>
      <p:sp>
        <p:nvSpPr>
          <p:cNvPr id="827404" name="Oval 17"/>
          <p:cNvSpPr>
            <a:spLocks noChangeAspect="1" noChangeArrowheads="1"/>
          </p:cNvSpPr>
          <p:nvPr/>
        </p:nvSpPr>
        <p:spPr bwMode="auto">
          <a:xfrm>
            <a:off x="61293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TW" altLang="en-US">
              <a:ea typeface="新細明體" pitchFamily="18" charset="-120"/>
            </a:endParaRPr>
          </a:p>
        </p:txBody>
      </p:sp>
      <p:sp>
        <p:nvSpPr>
          <p:cNvPr id="827405" name="Oval 18"/>
          <p:cNvSpPr>
            <a:spLocks noChangeAspect="1" noChangeArrowheads="1"/>
          </p:cNvSpPr>
          <p:nvPr/>
        </p:nvSpPr>
        <p:spPr bwMode="auto">
          <a:xfrm>
            <a:off x="2014538" y="1600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TW" altLang="en-US">
              <a:ea typeface="新細明體" pitchFamily="18" charset="-120"/>
            </a:endParaRPr>
          </a:p>
        </p:txBody>
      </p:sp>
      <p:graphicFrame>
        <p:nvGraphicFramePr>
          <p:cNvPr id="742423" name="Object 23"/>
          <p:cNvGraphicFramePr>
            <a:graphicFrameLocks noChangeAspect="1"/>
          </p:cNvGraphicFramePr>
          <p:nvPr/>
        </p:nvGraphicFramePr>
        <p:xfrm>
          <a:off x="5946775" y="48387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812520" imgH="469800" progId="Equation.3">
                  <p:embed/>
                </p:oleObj>
              </mc:Choice>
              <mc:Fallback>
                <p:oleObj name="方程式" r:id="rId3" imgW="8125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775" y="48387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78962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sz="4000" dirty="0">
                <a:ea typeface="新細明體" pitchFamily="18" charset="-120"/>
              </a:rPr>
              <a:t>Warp + Crossfade</a:t>
            </a:r>
          </a:p>
        </p:txBody>
      </p:sp>
      <p:pic>
        <p:nvPicPr>
          <p:cNvPr id="451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634288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23255"/>
      </p:ext>
    </p:extLst>
  </p:cSld>
  <p:clrMapOvr>
    <a:masterClrMapping/>
  </p:clrMapOvr>
  <p:transition>
    <p:fade thruBlk="1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Warp Example</a:t>
            </a:r>
          </a:p>
        </p:txBody>
      </p:sp>
      <p:pic>
        <p:nvPicPr>
          <p:cNvPr id="453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114550"/>
            <a:ext cx="7418388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53380"/>
      </p:ext>
    </p:extLst>
  </p:cSld>
  <p:clrMapOvr>
    <a:masterClrMapping/>
  </p:clrMapOvr>
  <p:transition>
    <p:fade thruBlk="1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Morphing Example</a:t>
            </a:r>
          </a:p>
        </p:txBody>
      </p:sp>
      <p:pic>
        <p:nvPicPr>
          <p:cNvPr id="2" name="wZurRt0Tid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8972" y="1219200"/>
            <a:ext cx="826346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8544"/>
      </p:ext>
    </p:extLst>
  </p:cSld>
  <p:clrMapOvr>
    <a:masterClrMapping/>
  </p:clrMapOvr>
  <p:transition>
    <p:fade thruBlk="1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Discussion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How to draw a water color image?</a:t>
            </a:r>
          </a:p>
          <a:p>
            <a:r>
              <a:rPr lang="en-US" altLang="zh-TW" dirty="0">
                <a:ea typeface="新細明體" pitchFamily="18" charset="-120"/>
              </a:rPr>
              <a:t>How to draw a oil painting?</a:t>
            </a:r>
          </a:p>
          <a:p>
            <a:r>
              <a:rPr lang="en-US" altLang="zh-TW" dirty="0">
                <a:ea typeface="新細明體" pitchFamily="18" charset="-120"/>
              </a:rPr>
              <a:t>How to automate the transformation from a photo to a water color image?</a:t>
            </a:r>
          </a:p>
          <a:p>
            <a:endParaRPr lang="en-US" altLang="zh-TW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5161031"/>
      </p:ext>
    </p:extLst>
  </p:cSld>
  <p:clrMapOvr>
    <a:masterClrMapping/>
  </p:clrMapOvr>
  <p:transition>
    <p:fade thruBlk="1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Painterly Filters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4505325" cy="43434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Many methods have been proposed to make a photo look like a painting</a:t>
            </a:r>
          </a:p>
          <a:p>
            <a:r>
              <a:rPr lang="en-US" altLang="zh-TW" dirty="0">
                <a:ea typeface="新細明體" pitchFamily="18" charset="-120"/>
              </a:rPr>
              <a:t>Today we look at one: </a:t>
            </a:r>
            <a:r>
              <a:rPr lang="en-US" altLang="zh-TW" i="1" dirty="0">
                <a:ea typeface="新細明體" pitchFamily="18" charset="-120"/>
              </a:rPr>
              <a:t>Painterly-Rendering with Brushes of Multiple Sizes</a:t>
            </a:r>
          </a:p>
          <a:p>
            <a:r>
              <a:rPr lang="en-US" altLang="zh-TW" dirty="0">
                <a:ea typeface="新細明體" pitchFamily="18" charset="-120"/>
              </a:rPr>
              <a:t>Basic ideas: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Build painting one layer at a time, from biggest to smallest brushes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At each layer, add detail missing from previous layer</a:t>
            </a:r>
          </a:p>
        </p:txBody>
      </p:sp>
      <p:pic>
        <p:nvPicPr>
          <p:cNvPr id="717828" name="Picture 4" descr="painterly-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3721100" cy="23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29" name="Picture 5" descr="painterly-brush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714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8814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TS006256058">
  <a:themeElements>
    <a:clrScheme name="Cloud skipper desig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Cloud skipper design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loud skipper design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 skipper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TS006256058</Template>
  <TotalTime>13303</TotalTime>
  <Words>2884</Words>
  <Application>Microsoft Office PowerPoint</Application>
  <PresentationFormat>如螢幕大小 (4:3)</PresentationFormat>
  <Paragraphs>497</Paragraphs>
  <Slides>109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109</vt:i4>
      </vt:variant>
    </vt:vector>
  </HeadingPairs>
  <TitlesOfParts>
    <vt:vector size="120" baseType="lpstr">
      <vt:lpstr>Arial</vt:lpstr>
      <vt:lpstr>Arial Narrow</vt:lpstr>
      <vt:lpstr>Calibri</vt:lpstr>
      <vt:lpstr>Cambria Math</vt:lpstr>
      <vt:lpstr>Courier New</vt:lpstr>
      <vt:lpstr>Times New Roman</vt:lpstr>
      <vt:lpstr>TS006256058</vt:lpstr>
      <vt:lpstr>Chart</vt:lpstr>
      <vt:lpstr>Equation</vt:lpstr>
      <vt:lpstr>方程式</vt:lpstr>
      <vt:lpstr>Visio</vt:lpstr>
      <vt:lpstr>Last Note</vt:lpstr>
      <vt:lpstr>This Note</vt:lpstr>
      <vt:lpstr>Image Manipulation</vt:lpstr>
      <vt:lpstr>Discussion</vt:lpstr>
      <vt:lpstr>Pixel Operations</vt:lpstr>
      <vt:lpstr>Point Processing</vt:lpstr>
      <vt:lpstr>Point Processing</vt:lpstr>
      <vt:lpstr>Discussion</vt:lpstr>
      <vt:lpstr>Block Operations</vt:lpstr>
      <vt:lpstr>Dithering – Pattern-based</vt:lpstr>
      <vt:lpstr>Dithering – Cluster</vt:lpstr>
      <vt:lpstr>Discussion</vt:lpstr>
      <vt:lpstr>Neighborhood Operations</vt:lpstr>
      <vt:lpstr>Discussion</vt:lpstr>
      <vt:lpstr>Image Warping</vt:lpstr>
      <vt:lpstr>Mapping</vt:lpstr>
      <vt:lpstr>Example Mappings: Enlarge</vt:lpstr>
      <vt:lpstr>Examples: Enlarging an Image</vt:lpstr>
      <vt:lpstr>Example Mappings: Rotate</vt:lpstr>
      <vt:lpstr>Examples: Rotating an Image</vt:lpstr>
      <vt:lpstr>Example Mappings: Shear</vt:lpstr>
      <vt:lpstr>Other Mappings</vt:lpstr>
      <vt:lpstr>Implementation: Forward Mapping</vt:lpstr>
      <vt:lpstr>Forward Mapping</vt:lpstr>
      <vt:lpstr>Forward Mapping - NOT</vt:lpstr>
      <vt:lpstr>Forward Mapping - NOT</vt:lpstr>
      <vt:lpstr>Implementation: Backward Mapping</vt:lpstr>
      <vt:lpstr>Backward Mapping</vt:lpstr>
      <vt:lpstr>Resampling</vt:lpstr>
      <vt:lpstr>Point Sampling</vt:lpstr>
      <vt:lpstr>Linear Interpolation (lerp)</vt:lpstr>
      <vt:lpstr>Implementation: Backward Mapping</vt:lpstr>
      <vt:lpstr>Implementation: Backward Mapping II</vt:lpstr>
      <vt:lpstr>Implementation: Backward Mapping III</vt:lpstr>
      <vt:lpstr>Discussion</vt:lpstr>
      <vt:lpstr>Box Filter</vt:lpstr>
      <vt:lpstr>Size of Filter</vt:lpstr>
      <vt:lpstr>Box Filter</vt:lpstr>
      <vt:lpstr>Wider Filters, Lower Frequencies</vt:lpstr>
      <vt:lpstr>Efficiency?</vt:lpstr>
      <vt:lpstr>Weighting Samples</vt:lpstr>
      <vt:lpstr>Box Filter</vt:lpstr>
      <vt:lpstr>Handling Boundaries</vt:lpstr>
      <vt:lpstr>Bartlett Filter</vt:lpstr>
      <vt:lpstr>Constructing Masks: 1D</vt:lpstr>
      <vt:lpstr>Constructing Masks: 2D</vt:lpstr>
      <vt:lpstr>Bartlett Filter</vt:lpstr>
      <vt:lpstr>Gaussian Filter</vt:lpstr>
      <vt:lpstr>Gaussian Filtering</vt:lpstr>
      <vt:lpstr>Gaussian Filter</vt:lpstr>
      <vt:lpstr>Constructing Gaussian Mask</vt:lpstr>
      <vt:lpstr>Gaussian Filtering</vt:lpstr>
      <vt:lpstr>Filtering Methods Comparison</vt:lpstr>
      <vt:lpstr>Flow-based Warped Image</vt:lpstr>
      <vt:lpstr>Advection (just like a fluid)</vt:lpstr>
      <vt:lpstr>Results</vt:lpstr>
      <vt:lpstr>Example: Scale</vt:lpstr>
      <vt:lpstr>Example: Rotate</vt:lpstr>
      <vt:lpstr>Example: Fun</vt:lpstr>
      <vt:lpstr>Summary of Image Warping</vt:lpstr>
      <vt:lpstr>High-Pass Filters</vt:lpstr>
      <vt:lpstr>High-Pass Filter</vt:lpstr>
      <vt:lpstr>Edge Enhancement</vt:lpstr>
      <vt:lpstr>Edge-Enhance Filter</vt:lpstr>
      <vt:lpstr>Edge Enhancement</vt:lpstr>
      <vt:lpstr>Fixing Negative Values</vt:lpstr>
      <vt:lpstr>Filtering and Color</vt:lpstr>
      <vt:lpstr>Original Image</vt:lpstr>
      <vt:lpstr>Shifted Image</vt:lpstr>
      <vt:lpstr>Original Image</vt:lpstr>
      <vt:lpstr>X-Edge Detection</vt:lpstr>
      <vt:lpstr>Y-Edge Detection</vt:lpstr>
      <vt:lpstr>General Edge Detection</vt:lpstr>
      <vt:lpstr>Original Image</vt:lpstr>
      <vt:lpstr>Blurred Image</vt:lpstr>
      <vt:lpstr>Blurring Filters</vt:lpstr>
      <vt:lpstr>Image Filtering: Blurring</vt:lpstr>
      <vt:lpstr>Blurred Image</vt:lpstr>
      <vt:lpstr>Sharpened Image</vt:lpstr>
      <vt:lpstr>Original Image</vt:lpstr>
      <vt:lpstr>Sharpened Image</vt:lpstr>
      <vt:lpstr>Original</vt:lpstr>
      <vt:lpstr>Noise</vt:lpstr>
      <vt:lpstr>Blurred Noise</vt:lpstr>
      <vt:lpstr>Median Filter</vt:lpstr>
      <vt:lpstr>Original Image</vt:lpstr>
      <vt:lpstr>Example: Noise Reduction</vt:lpstr>
      <vt:lpstr>Example: Noise Reduction</vt:lpstr>
      <vt:lpstr>Discussion</vt:lpstr>
      <vt:lpstr>Image/2D Transformations</vt:lpstr>
      <vt:lpstr>Image Transformations</vt:lpstr>
      <vt:lpstr>Image Transformations</vt:lpstr>
      <vt:lpstr>Parametric (global) warping</vt:lpstr>
      <vt:lpstr>Parametric (global) warping</vt:lpstr>
      <vt:lpstr>Warp + Crossfade</vt:lpstr>
      <vt:lpstr>Warp Example</vt:lpstr>
      <vt:lpstr>Morphing Example</vt:lpstr>
      <vt:lpstr>Discussion</vt:lpstr>
      <vt:lpstr>Painterly Filters</vt:lpstr>
      <vt:lpstr>Algorithm 1</vt:lpstr>
      <vt:lpstr>Algorithm 2</vt:lpstr>
      <vt:lpstr>Results</vt:lpstr>
      <vt:lpstr>Painting Illustrations (One Layer)</vt:lpstr>
      <vt:lpstr>Painting Illustrations (One Layer)</vt:lpstr>
      <vt:lpstr>Painting Illustrations (One Layer)</vt:lpstr>
      <vt:lpstr>Painting Illustrations (One Layer)</vt:lpstr>
      <vt:lpstr>Point Style</vt:lpstr>
      <vt:lpstr>Project 1</vt:lpstr>
      <vt:lpstr>Project 1 Grading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Bad News</dc:title>
  <dc:creator>Dobry</dc:creator>
  <cp:lastModifiedBy>Yu-Chi Lai</cp:lastModifiedBy>
  <cp:revision>122</cp:revision>
  <cp:lastPrinted>1601-01-01T00:00:00Z</cp:lastPrinted>
  <dcterms:created xsi:type="dcterms:W3CDTF">2011-08-24T02:40:02Z</dcterms:created>
  <dcterms:modified xsi:type="dcterms:W3CDTF">2021-08-24T07:58:32Z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